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Roboto"/>
      <p:regular r:id="rId45"/>
      <p:bold r:id="rId46"/>
      <p:italic r:id="rId47"/>
      <p:boldItalic r:id="rId48"/>
    </p:embeddedFont>
    <p:embeddedFont>
      <p:font typeface="Nunito"/>
      <p:regular r:id="rId49"/>
      <p:bold r:id="rId50"/>
      <p:italic r:id="rId51"/>
      <p:boldItalic r:id="rId52"/>
    </p:embeddedFont>
    <p:embeddedFont>
      <p:font typeface="Maven Pro"/>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1C64FFA-5415-48F5-8818-4FBF7FA71CA3}">
  <a:tblStyle styleId="{E1C64FFA-5415-48F5-8818-4FBF7FA71CA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Nuni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unito-italic.fntdata"/><Relationship Id="rId50" Type="http://schemas.openxmlformats.org/officeDocument/2006/relationships/font" Target="fonts/Nunito-bold.fntdata"/><Relationship Id="rId53" Type="http://schemas.openxmlformats.org/officeDocument/2006/relationships/font" Target="fonts/MavenPro-regular.fntdata"/><Relationship Id="rId52" Type="http://schemas.openxmlformats.org/officeDocument/2006/relationships/font" Target="fonts/Nunito-boldItalic.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MavenPro-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deepyeti.ucsd.edu/jianmo/amazon/index.html"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e0b2a3ac96_0_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e0b2a3ac96_0_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200">
                <a:solidFill>
                  <a:srgbClr val="424242"/>
                </a:solidFill>
                <a:latin typeface="Nunito"/>
                <a:ea typeface="Nunito"/>
                <a:cs typeface="Nunito"/>
                <a:sym typeface="Nunito"/>
              </a:rPr>
              <a:t>Database</a:t>
            </a:r>
            <a:endParaRPr b="1" sz="2200">
              <a:solidFill>
                <a:srgbClr val="424242"/>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600">
                <a:solidFill>
                  <a:srgbClr val="24292E"/>
                </a:solidFill>
                <a:highlight>
                  <a:schemeClr val="lt1"/>
                </a:highlight>
              </a:rPr>
              <a:t>Sqlite and sqlalchemy were used to create a database. </a:t>
            </a:r>
            <a:endParaRPr sz="1600">
              <a:solidFill>
                <a:srgbClr val="24292E"/>
              </a:solidFill>
              <a:highlight>
                <a:schemeClr val="lt1"/>
              </a:highlight>
            </a:endParaRPr>
          </a:p>
          <a:p>
            <a:pPr indent="0" lvl="0" marL="0" rtl="0" algn="l">
              <a:spcBef>
                <a:spcPts val="0"/>
              </a:spcBef>
              <a:spcAft>
                <a:spcPts val="0"/>
              </a:spcAft>
              <a:buNone/>
            </a:pPr>
            <a:r>
              <a:rPr lang="en" sz="1600">
                <a:solidFill>
                  <a:srgbClr val="24292E"/>
                </a:solidFill>
                <a:highlight>
                  <a:schemeClr val="lt1"/>
                </a:highlight>
              </a:rPr>
              <a:t>The database is accessed with python and also using table plus. </a:t>
            </a:r>
            <a:endParaRPr sz="1600">
              <a:solidFill>
                <a:srgbClr val="24292E"/>
              </a:solidFill>
              <a:highlight>
                <a:schemeClr val="lt1"/>
              </a:highlight>
            </a:endParaRPr>
          </a:p>
          <a:p>
            <a:pPr indent="0" lvl="0" marL="0" rtl="0" algn="l">
              <a:spcBef>
                <a:spcPts val="0"/>
              </a:spcBef>
              <a:spcAft>
                <a:spcPts val="0"/>
              </a:spcAft>
              <a:buClr>
                <a:schemeClr val="dk1"/>
              </a:buClr>
              <a:buSzPts val="1100"/>
              <a:buFont typeface="Arial"/>
              <a:buNone/>
            </a:pPr>
            <a:r>
              <a:rPr lang="en" sz="1600">
                <a:solidFill>
                  <a:srgbClr val="24292E"/>
                </a:solidFill>
                <a:highlight>
                  <a:schemeClr val="lt1"/>
                </a:highlight>
              </a:rPr>
              <a:t>This ERD is showing the three tables in the database. The first one is of the brands. The second is the products. Since each brand has several products, the connection is one to many </a:t>
            </a:r>
            <a:endParaRPr sz="1600">
              <a:solidFill>
                <a:srgbClr val="24292E"/>
              </a:solidFill>
              <a:highlight>
                <a:schemeClr val="lt1"/>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0b2a3ac96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0b2a3ac96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creating a sentiment analyzer that classifies reviews as positive or negative.</a:t>
            </a:r>
            <a:endParaRPr/>
          </a:p>
          <a:p>
            <a:pPr indent="0" lvl="0" marL="0" rtl="0" algn="l">
              <a:spcBef>
                <a:spcPts val="0"/>
              </a:spcBef>
              <a:spcAft>
                <a:spcPts val="0"/>
              </a:spcAft>
              <a:buNone/>
            </a:pPr>
            <a:r>
              <a:rPr lang="en" sz="1050">
                <a:solidFill>
                  <a:srgbClr val="333333"/>
                </a:solidFill>
                <a:highlight>
                  <a:srgbClr val="FFFFFF"/>
                </a:highlight>
              </a:rPr>
              <a:t>Our dataset is a collection of Amazon reviews that we used to train the model. Amazon reviews may contain any type of lexicon including words that are misspelled, abbreviated, capitalized, contain punctuation, etc. The first step is to normalize this lexicon so that items such as “I’m”, “Im”, “i’m” and “im” are not treated as different words.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e0b2a3ac96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e0b2a3ac96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We need to split the sentence into a list of words for processing.  We could do something simple like split the sentence at each word space. Tokenizers split words in an intelligent way, so that words with periods, such as “Mr.” are not treated as separate tokens.</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Normalization</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Casing</a:t>
            </a:r>
            <a:r>
              <a:rPr lang="en" sz="1050">
                <a:solidFill>
                  <a:srgbClr val="333333"/>
                </a:solidFill>
                <a:highlight>
                  <a:srgbClr val="FFFFFF"/>
                </a:highlight>
              </a:rPr>
              <a:t> - The first step was to switch every letter of every token to lowercase, so that tokens such as “The” and “the” would not be treated as separate entries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Removing Non Alphanumerics</a:t>
            </a:r>
            <a:r>
              <a:rPr lang="en" sz="1050">
                <a:solidFill>
                  <a:srgbClr val="333333"/>
                </a:solidFill>
                <a:highlight>
                  <a:srgbClr val="FFFFFF"/>
                </a:highlight>
              </a:rPr>
              <a:t> - Next all letters that were not alphanumeric were removed to prevent words such as “mr” and “mr.” from being treated as separate tokens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Length</a:t>
            </a:r>
            <a:r>
              <a:rPr lang="en" sz="1050">
                <a:solidFill>
                  <a:srgbClr val="333333"/>
                </a:solidFill>
                <a:highlight>
                  <a:srgbClr val="FFFFFF"/>
                </a:highlight>
              </a:rPr>
              <a:t> - All tokens that were less than length 2 were also removed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Stop Words</a:t>
            </a:r>
            <a:r>
              <a:rPr lang="en" sz="1050">
                <a:solidFill>
                  <a:srgbClr val="333333"/>
                </a:solidFill>
                <a:highlight>
                  <a:srgbClr val="FFFFFF"/>
                </a:highlight>
              </a:rPr>
              <a:t> - Stop words were removed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b="1" lang="en" sz="1050">
                <a:solidFill>
                  <a:srgbClr val="333333"/>
                </a:solidFill>
                <a:highlight>
                  <a:srgbClr val="FFFFFF"/>
                </a:highlight>
              </a:rPr>
              <a:t>Lemmatization</a:t>
            </a:r>
            <a:r>
              <a:rPr lang="en" sz="1050">
                <a:solidFill>
                  <a:srgbClr val="333333"/>
                </a:solidFill>
                <a:highlight>
                  <a:srgbClr val="FFFFFF"/>
                </a:highlight>
              </a:rPr>
              <a:t> - All words were lemmatized for greater normalization</a:t>
            </a:r>
            <a:endParaRPr sz="1050">
              <a:solidFill>
                <a:srgbClr val="333333"/>
              </a:solidFill>
              <a:highlight>
                <a:srgbClr val="FFFFFF"/>
              </a:highlight>
            </a:endParaRPr>
          </a:p>
          <a:p>
            <a:pPr indent="0" lvl="0" marL="0" rtl="0" algn="l">
              <a:spcBef>
                <a:spcPts val="800"/>
              </a:spcBef>
              <a:spcAft>
                <a:spcPts val="0"/>
              </a:spcAft>
              <a:buNone/>
            </a:pPr>
            <a:r>
              <a:t/>
            </a:r>
            <a:endParaRPr sz="1050">
              <a:solidFill>
                <a:srgbClr val="333333"/>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e3a1cb4c0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e3a1cb4c0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Stop words are words that do not add a lot of meaning to the text such as “the”, “it”, “as” and “about”.  Stop </a:t>
            </a:r>
            <a:r>
              <a:rPr lang="en" sz="1050">
                <a:solidFill>
                  <a:srgbClr val="333333"/>
                </a:solidFill>
                <a:highlight>
                  <a:srgbClr val="FFFFFF"/>
                </a:highlight>
              </a:rPr>
              <a:t>words</a:t>
            </a:r>
            <a:r>
              <a:rPr lang="en" sz="1050">
                <a:solidFill>
                  <a:srgbClr val="333333"/>
                </a:solidFill>
                <a:highlight>
                  <a:srgbClr val="FFFFFF"/>
                </a:highlight>
              </a:rPr>
              <a:t> were removed.</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The same word may come in many forms, such as: “eat”, “ate”, “eaten”, etc. All of these words can be normalized to what are called lemmas so that they are not treated as separate tokens, but as the same token.</a:t>
            </a:r>
            <a:endParaRPr sz="1050">
              <a:solidFill>
                <a:srgbClr val="333333"/>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3a1cb4c0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e3a1cb4c0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need to create the labeled data.  We used only the five star reviews as positive and the one star as negative.  There were many more positive than negative reviews, so we used only 1000 of each to eliminate bias in the model.  We used monograms which means each word is treated separately and word order is not taken into account.  We then turned each review into a vector (a python dictionary) of the 3000 most common words in all of the </a:t>
            </a:r>
            <a:r>
              <a:rPr lang="en"/>
              <a:t>reviews.  This dictionary stores the presence or absence of each of the 3000 most common words in all of the reviews.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e3a1cb4c0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e3a1cb4c0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 Naive Bayes classifier on the model which makes uses that the probability of A </a:t>
            </a:r>
            <a:r>
              <a:rPr lang="en"/>
              <a:t>occurring</a:t>
            </a:r>
            <a:r>
              <a:rPr lang="en"/>
              <a:t> given B is equal to the probability of B </a:t>
            </a:r>
            <a:r>
              <a:rPr lang="en"/>
              <a:t>occurring</a:t>
            </a:r>
            <a:r>
              <a:rPr lang="en"/>
              <a:t> given A multiplied by the probability of A over the probability of B.  A simple example would be to imagine you are drawing a card from a deck of cards.  Imagine you know you drew a face card, what is the probability that you drew a queen?  This is equal to the probability of face card given you drew a </a:t>
            </a:r>
            <a:r>
              <a:rPr lang="en"/>
              <a:t>queen</a:t>
            </a:r>
            <a:r>
              <a:rPr lang="en"/>
              <a:t> (1) times the probability of a </a:t>
            </a:r>
            <a:r>
              <a:rPr lang="en"/>
              <a:t>queen (1/13)</a:t>
            </a:r>
            <a:r>
              <a:rPr lang="en"/>
              <a:t> over the probability of a face card (3/13).  This comes out to ⅓ which is the correct answer.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e3a1cb4c0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e3a1cb4c0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train the model by changing each word slightly when it shows up in a positive or negative review.  </a:t>
            </a:r>
            <a:r>
              <a:rPr lang="en"/>
              <a:t>This is where the Naive part of the Naive Bayes classifier comes in.  We are going to assume that the probability a sentence is positive is equal to the probability that each word the sentence is positive.  When we check a review, we multiply the probability that each word of the review is positive or negative together and we do the same for the negative, and decide which of these values is greater in order to classify the review.</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e3a1cb4c0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e3a1cb4c0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interesting statistics from one version of our model.  These are the most informative features going left to right and top to bottom.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3a1cb4c0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3a1cb4c0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top fifteen most informative features along with whether they are positive or negative and the percentage of how telling they are.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e0b2a3ac96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e0b2a3ac96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 - introduction</a:t>
            </a:r>
            <a:endParaRPr/>
          </a:p>
          <a:p>
            <a:pPr indent="0" lvl="0" marL="0" rtl="0" algn="l">
              <a:spcBef>
                <a:spcPts val="0"/>
              </a:spcBef>
              <a:spcAft>
                <a:spcPts val="0"/>
              </a:spcAft>
              <a:buNone/>
            </a:pPr>
            <a:r>
              <a:rPr lang="en"/>
              <a:t>To create visualizations in Tableau, we scraped amazon for reviews and ratings of 5 fake meat brands.  Using over 1,000 reviews we were able to analyze various aspects of the data.  Jose will explain in detail.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0b2a3ac96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0b2a3ac96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a:p>
            <a:pPr indent="0" lvl="0" marL="0" rtl="0" algn="l">
              <a:spcBef>
                <a:spcPts val="0"/>
              </a:spcBef>
              <a:spcAft>
                <a:spcPts val="0"/>
              </a:spcAft>
              <a:buNone/>
            </a:pPr>
            <a:r>
              <a:rPr lang="en"/>
              <a:t>All ended up helping each other throughout the process</a:t>
            </a:r>
            <a:endParaRPr/>
          </a:p>
          <a:p>
            <a:pPr indent="0" lvl="0" marL="0" rtl="0" algn="l">
              <a:spcBef>
                <a:spcPts val="0"/>
              </a:spcBef>
              <a:spcAft>
                <a:spcPts val="0"/>
              </a:spcAft>
              <a:buNone/>
            </a:pPr>
            <a:r>
              <a:rPr lang="en"/>
              <a:t>Tiffany: Project Manager</a:t>
            </a:r>
            <a:endParaRPr/>
          </a:p>
          <a:p>
            <a:pPr indent="0" lvl="0" marL="0" rtl="0" algn="l">
              <a:spcBef>
                <a:spcPts val="0"/>
              </a:spcBef>
              <a:spcAft>
                <a:spcPts val="0"/>
              </a:spcAft>
              <a:buNone/>
            </a:pPr>
            <a:r>
              <a:rPr lang="en"/>
              <a:t>Ben: Machine Learning Lead</a:t>
            </a:r>
            <a:endParaRPr/>
          </a:p>
          <a:p>
            <a:pPr indent="0" lvl="0" marL="0" rtl="0" algn="l">
              <a:spcBef>
                <a:spcPts val="0"/>
              </a:spcBef>
              <a:spcAft>
                <a:spcPts val="0"/>
              </a:spcAft>
              <a:buNone/>
            </a:pPr>
            <a:r>
              <a:rPr lang="en"/>
              <a:t>Tamar: Database Lead</a:t>
            </a:r>
            <a:endParaRPr/>
          </a:p>
          <a:p>
            <a:pPr indent="0" lvl="0" marL="0" rtl="0" algn="l">
              <a:spcBef>
                <a:spcPts val="0"/>
              </a:spcBef>
              <a:spcAft>
                <a:spcPts val="0"/>
              </a:spcAft>
              <a:buNone/>
            </a:pPr>
            <a:r>
              <a:rPr lang="en"/>
              <a:t>Jose: Github Lead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e292d2a4d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e292d2a4d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 average of 3 products per brand were included in the analysis.</a:t>
            </a:r>
            <a:endParaRPr sz="1300"/>
          </a:p>
          <a:p>
            <a:pPr indent="0" lvl="0" marL="0" rtl="0" algn="l">
              <a:spcBef>
                <a:spcPts val="0"/>
              </a:spcBef>
              <a:spcAft>
                <a:spcPts val="0"/>
              </a:spcAft>
              <a:buNone/>
            </a:pPr>
            <a:r>
              <a:rPr lang="en" sz="1300"/>
              <a:t>Rating on right is colored per brand.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RATINGS ARE INCORRECT - NEED TO RECALCULATE FROM FULL DATASET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e180c02528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e180c02528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Two word clouds to show the 10 most frequent words used in positive (blue circles) and negative reviews (red circles).  Stars indicate words that are only used in one sentiment review (positive or negative).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view allows a store owner to associate keywords that define a brand with positive and negative reviews.  By doing so, the store owner is afforded a comparison between positive and negative “traits” per brand (as shown here) or positive/negative traits for a brand comparison (see next slide)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solidFill>
                  <a:schemeClr val="dk1"/>
                </a:solidFill>
              </a:rPr>
              <a:t>Starred words indicate words  with high frequency in a sentiment review and that do not show up in high frequency on the opposite sentiment review.</a:t>
            </a:r>
            <a:endParaRPr sz="1500"/>
          </a:p>
          <a:p>
            <a:pPr indent="0" lvl="0" marL="0" rtl="0" algn="l">
              <a:spcBef>
                <a:spcPts val="0"/>
              </a:spcBef>
              <a:spcAft>
                <a:spcPts val="0"/>
              </a:spcAft>
              <a:buNone/>
            </a:pPr>
            <a:r>
              <a:t/>
            </a:r>
            <a:endParaRPr/>
          </a:p>
          <a:p>
            <a:pPr indent="0" lvl="0" marL="0" rtl="0" algn="l">
              <a:spcBef>
                <a:spcPts val="0"/>
              </a:spcBef>
              <a:spcAft>
                <a:spcPts val="0"/>
              </a:spcAft>
              <a:buNone/>
            </a:pPr>
            <a:r>
              <a:rPr lang="en" u="sng"/>
              <a:t>Process:</a:t>
            </a:r>
            <a:endParaRPr u="sng"/>
          </a:p>
          <a:p>
            <a:pPr indent="0" lvl="0" marL="0" rtl="0" algn="l">
              <a:spcBef>
                <a:spcPts val="0"/>
              </a:spcBef>
              <a:spcAft>
                <a:spcPts val="0"/>
              </a:spcAft>
              <a:buNone/>
            </a:pPr>
            <a:r>
              <a:rPr lang="en"/>
              <a:t>Created word cloud by taking text of reviews in csv format - 1000 total reviews (200 per brand, 40 by product per brand) - note that there were 870 positive reviews and only 130 negative reviews - and converting text to columns.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filtered out CSV file to only contain 1) reviews with ratings of 1 or 2 (negative reviews) and 2) reviews with ratings of 4 or 5 (positive reviews) to create two new CSV files.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each csv file was saved as unicode text and imported as a data source into tableau.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Stop words were filtered out using a list of words taken from: xxx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a filter was applied to only show the top 10 most frequent words for each brand.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e180c0252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e180c0252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 on how often a keyword (top 10 from all reviews) is used in a review of a product of a brand - brand to brand comparison.  E.g. out of total number of times that “flavor” was used in positive reviews for all brands (100%), 36% of those instances were found in reviews of Beyond meat products.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300" u="sng"/>
              <a:t>This view allows the store owner to perceive how each reviewer associates a keyword in a POSITIVE review with a certain brand.</a:t>
            </a:r>
            <a:endParaRPr sz="1300" u="sng"/>
          </a:p>
          <a:p>
            <a:pPr indent="0" lvl="0" marL="0" rtl="0" algn="l">
              <a:spcBef>
                <a:spcPts val="0"/>
              </a:spcBef>
              <a:spcAft>
                <a:spcPts val="0"/>
              </a:spcAft>
              <a:buNone/>
            </a:pPr>
            <a:r>
              <a:t/>
            </a:r>
            <a:endParaRPr/>
          </a:p>
          <a:p>
            <a:pPr indent="0" lvl="0" marL="0" rtl="0" algn="l">
              <a:spcBef>
                <a:spcPts val="0"/>
              </a:spcBef>
              <a:spcAft>
                <a:spcPts val="0"/>
              </a:spcAft>
              <a:buNone/>
            </a:pPr>
            <a:r>
              <a:rPr lang="en"/>
              <a:t>The bordered cells indicate the brand for which that particular word was used with the highest frequency.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Cells are colored from light blue (low frequency) to dark blue (high frequency) according to percent observed down a column.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e4164a4ff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e4164a4ff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a:p>
            <a:pPr indent="0" lvl="0" marL="0" rtl="0" algn="l">
              <a:spcBef>
                <a:spcPts val="0"/>
              </a:spcBef>
              <a:spcAft>
                <a:spcPts val="0"/>
              </a:spcAft>
              <a:buNone/>
            </a:pPr>
            <a:r>
              <a:rPr lang="en"/>
              <a:t>This slide reflects both price and review by brand each year. We wanted to see if there was a </a:t>
            </a:r>
            <a:r>
              <a:rPr lang="en"/>
              <a:t>correlation between fluctuation of price v consumer rating.  As you can see, there was a strong correlation between the price drop and ratings of Beyond Meat. Boca’s also seem to be correlated. Interestingly, Gardein’s reviews are decreasing while the prices are slightly increasing.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e0b2a3ac96_0_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e0b2a3ac96_0_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e0b2a3ac96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e0b2a3ac96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a:t>
            </a:r>
            <a:endParaRPr/>
          </a:p>
          <a:p>
            <a:pPr indent="-311150" lvl="0" marL="457200" rtl="0" algn="l">
              <a:lnSpc>
                <a:spcPct val="150000"/>
              </a:lnSpc>
              <a:spcBef>
                <a:spcPts val="0"/>
              </a:spcBef>
              <a:spcAft>
                <a:spcPts val="0"/>
              </a:spcAft>
              <a:buClr>
                <a:srgbClr val="424242"/>
              </a:buClr>
              <a:buSzPts val="1300"/>
              <a:buFont typeface="Nunito"/>
              <a:buChar char="●"/>
            </a:pPr>
            <a:r>
              <a:rPr lang="en" sz="1300">
                <a:solidFill>
                  <a:srgbClr val="424242"/>
                </a:solidFill>
                <a:latin typeface="Nunito"/>
                <a:ea typeface="Nunito"/>
                <a:cs typeface="Nunito"/>
                <a:sym typeface="Nunito"/>
              </a:rPr>
              <a:t>80.### % accuracy from Machine Learning model</a:t>
            </a:r>
            <a:endParaRPr sz="1300">
              <a:solidFill>
                <a:srgbClr val="424242"/>
              </a:solidFill>
              <a:latin typeface="Nunito"/>
              <a:ea typeface="Nunito"/>
              <a:cs typeface="Nunito"/>
              <a:sym typeface="Nunito"/>
            </a:endParaRPr>
          </a:p>
          <a:p>
            <a:pPr indent="-311150" lvl="0" marL="457200" rtl="0" algn="l">
              <a:lnSpc>
                <a:spcPct val="150000"/>
              </a:lnSpc>
              <a:spcBef>
                <a:spcPts val="0"/>
              </a:spcBef>
              <a:spcAft>
                <a:spcPts val="0"/>
              </a:spcAft>
              <a:buClr>
                <a:srgbClr val="424242"/>
              </a:buClr>
              <a:buSzPts val="1300"/>
              <a:buFont typeface="Nunito"/>
              <a:buChar char="●"/>
            </a:pPr>
            <a:r>
              <a:t/>
            </a:r>
            <a:endParaRPr sz="1300">
              <a:solidFill>
                <a:srgbClr val="424242"/>
              </a:solidFill>
              <a:latin typeface="Nunito"/>
              <a:ea typeface="Nunito"/>
              <a:cs typeface="Nunito"/>
              <a:sym typeface="Nunito"/>
            </a:endParaRPr>
          </a:p>
          <a:p>
            <a:pPr indent="-311150" lvl="0" marL="457200" rtl="0" algn="l">
              <a:lnSpc>
                <a:spcPct val="150000"/>
              </a:lnSpc>
              <a:spcBef>
                <a:spcPts val="0"/>
              </a:spcBef>
              <a:spcAft>
                <a:spcPts val="0"/>
              </a:spcAft>
              <a:buClr>
                <a:srgbClr val="424242"/>
              </a:buClr>
              <a:buSzPts val="1300"/>
              <a:buFont typeface="Nunito"/>
              <a:buChar char="●"/>
            </a:pPr>
            <a:r>
              <a:rPr lang="en" sz="1300">
                <a:solidFill>
                  <a:srgbClr val="424242"/>
                </a:solidFill>
                <a:latin typeface="Nunito"/>
                <a:ea typeface="Nunito"/>
                <a:cs typeface="Nunito"/>
                <a:sym typeface="Nunito"/>
              </a:rPr>
              <a:t>Confusion matrix</a:t>
            </a:r>
            <a:endParaRPr sz="1300">
              <a:solidFill>
                <a:srgbClr val="424242"/>
              </a:solidFill>
              <a:latin typeface="Nunito"/>
              <a:ea typeface="Nunito"/>
              <a:cs typeface="Nunito"/>
              <a:sym typeface="Nunito"/>
            </a:endParaRPr>
          </a:p>
          <a:p>
            <a:pPr indent="-311150" lvl="0" marL="457200" rtl="0" algn="l">
              <a:lnSpc>
                <a:spcPct val="150000"/>
              </a:lnSpc>
              <a:spcBef>
                <a:spcPts val="0"/>
              </a:spcBef>
              <a:spcAft>
                <a:spcPts val="0"/>
              </a:spcAft>
              <a:buClr>
                <a:srgbClr val="424242"/>
              </a:buClr>
              <a:buSzPts val="1300"/>
              <a:buFont typeface="Nunito"/>
              <a:buChar char="●"/>
            </a:pPr>
            <a:r>
              <a:rPr lang="en" sz="1300">
                <a:solidFill>
                  <a:srgbClr val="424242"/>
                </a:solidFill>
                <a:latin typeface="Nunito"/>
                <a:ea typeface="Nunito"/>
                <a:cs typeface="Nunito"/>
                <a:sym typeface="Nunito"/>
              </a:rPr>
              <a:t>Limitations: working with local database</a:t>
            </a:r>
            <a:endParaRPr sz="1300">
              <a:solidFill>
                <a:srgbClr val="424242"/>
              </a:solidFill>
              <a:latin typeface="Nunito"/>
              <a:ea typeface="Nunito"/>
              <a:cs typeface="Nunito"/>
              <a:sym typeface="Nunito"/>
            </a:endParaRPr>
          </a:p>
          <a:p>
            <a:pPr indent="0" lvl="0" marL="0" rtl="0" algn="l">
              <a:spcBef>
                <a:spcPts val="12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e0b2a3ac96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e0b2a3ac96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Tamar</a:t>
            </a:r>
            <a:endParaRPr/>
          </a:p>
          <a:p>
            <a:pPr indent="0" lvl="0" marL="0" rtl="0" algn="l">
              <a:spcBef>
                <a:spcPts val="0"/>
              </a:spcBef>
              <a:spcAft>
                <a:spcPts val="0"/>
              </a:spcAft>
              <a:buNone/>
            </a:pPr>
            <a:r>
              <a:rPr lang="en"/>
              <a:t>Recommendations</a:t>
            </a:r>
            <a:r>
              <a:rPr lang="en"/>
              <a:t> for Future Analysis</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our Team Would Have Done Differently</a:t>
            </a:r>
            <a:endParaRPr/>
          </a:p>
          <a:p>
            <a:pPr indent="-298450" lvl="0" marL="457200" rtl="0" algn="l">
              <a:spcBef>
                <a:spcPts val="0"/>
              </a:spcBef>
              <a:spcAft>
                <a:spcPts val="0"/>
              </a:spcAft>
              <a:buSzPts val="1100"/>
              <a:buChar char="●"/>
            </a:pPr>
            <a:r>
              <a:rPr lang="en"/>
              <a:t>Improve the algorithm to make it more than 80% accurate</a:t>
            </a:r>
            <a:endParaRPr/>
          </a:p>
          <a:p>
            <a:pPr indent="-298450" lvl="0" marL="457200" rtl="0" algn="l">
              <a:spcBef>
                <a:spcPts val="0"/>
              </a:spcBef>
              <a:spcAft>
                <a:spcPts val="0"/>
              </a:spcAft>
              <a:buSzPts val="1100"/>
              <a:buChar char="●"/>
            </a:pPr>
            <a:r>
              <a:rPr lang="en">
                <a:solidFill>
                  <a:schemeClr val="dk1"/>
                </a:solidFill>
              </a:rPr>
              <a:t>Algorithm does not consider the order of the words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e4164a4ff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e4164a4ff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b6e380a26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b6e380a26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a:p>
            <a:pPr indent="0" lvl="0" marL="0" rtl="0" algn="l">
              <a:spcBef>
                <a:spcPts val="0"/>
              </a:spcBef>
              <a:spcAft>
                <a:spcPts val="0"/>
              </a:spcAft>
              <a:buNone/>
            </a:pPr>
            <a:r>
              <a:rPr lang="en"/>
              <a:t>Explanation of website/dashboard and interactivity features to predict if a review will be classified as a </a:t>
            </a:r>
            <a:r>
              <a:rPr lang="en"/>
              <a:t>positive</a:t>
            </a:r>
            <a:r>
              <a:rPr lang="en"/>
              <a:t> or negative review.</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df3733a2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df3733a2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e0b2a3ac9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e0b2a3ac9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b="1" i="1" lang="en" sz="1800">
                <a:solidFill>
                  <a:srgbClr val="2B2B2B"/>
                </a:solidFill>
                <a:latin typeface="Roboto"/>
                <a:ea typeface="Roboto"/>
                <a:cs typeface="Roboto"/>
                <a:sym typeface="Roboto"/>
              </a:rPr>
              <a:t>Tiffany</a:t>
            </a:r>
            <a:endParaRPr b="1" i="1" sz="1800">
              <a:solidFill>
                <a:srgbClr val="2B2B2B"/>
              </a:solidFill>
              <a:latin typeface="Roboto"/>
              <a:ea typeface="Roboto"/>
              <a:cs typeface="Roboto"/>
              <a:sym typeface="Roboto"/>
            </a:endParaRPr>
          </a:p>
          <a:p>
            <a:pPr indent="0" lvl="0" marL="0" rtl="0" algn="l">
              <a:spcBef>
                <a:spcPts val="1500"/>
              </a:spcBef>
              <a:spcAft>
                <a:spcPts val="0"/>
              </a:spcAft>
              <a:buNone/>
            </a:pPr>
            <a:r>
              <a:rPr b="1" i="1" lang="en" sz="1800">
                <a:solidFill>
                  <a:srgbClr val="2B2B2B"/>
                </a:solidFill>
                <a:latin typeface="Roboto"/>
                <a:ea typeface="Roboto"/>
                <a:cs typeface="Roboto"/>
                <a:sym typeface="Roboto"/>
              </a:rPr>
              <a:t>O</a:t>
            </a:r>
            <a:r>
              <a:rPr b="1" i="1" lang="en" sz="1800">
                <a:solidFill>
                  <a:srgbClr val="2B2B2B"/>
                </a:solidFill>
                <a:latin typeface="Roboto"/>
                <a:ea typeface="Roboto"/>
                <a:cs typeface="Roboto"/>
                <a:sym typeface="Roboto"/>
              </a:rPr>
              <a:t>verview</a:t>
            </a:r>
            <a:endParaRPr b="1" i="1" sz="1800">
              <a:solidFill>
                <a:srgbClr val="2B2B2B"/>
              </a:solidFill>
              <a:latin typeface="Roboto"/>
              <a:ea typeface="Roboto"/>
              <a:cs typeface="Roboto"/>
              <a:sym typeface="Roboto"/>
            </a:endParaRPr>
          </a:p>
          <a:p>
            <a:pPr indent="0" lvl="0" marL="0" rtl="0" algn="l">
              <a:spcBef>
                <a:spcPts val="1500"/>
              </a:spcBef>
              <a:spcAft>
                <a:spcPts val="0"/>
              </a:spcAft>
              <a:buNone/>
            </a:pPr>
            <a:r>
              <a:rPr lang="en" sz="1800">
                <a:solidFill>
                  <a:srgbClr val="2B2B2B"/>
                </a:solidFill>
                <a:latin typeface="Roboto"/>
                <a:ea typeface="Roboto"/>
                <a:cs typeface="Roboto"/>
                <a:sym typeface="Roboto"/>
              </a:rPr>
              <a:t>The fake meat industry has recently experienced a dramatic positive shift in consumer interest and exponential growth. Our team wants to predict how consumer reviews affect ratings, which will assist store owners in their decision making process of which brand to sell.</a:t>
            </a:r>
            <a:endParaRPr sz="1800">
              <a:solidFill>
                <a:srgbClr val="2B2B2B"/>
              </a:solidFill>
              <a:latin typeface="Roboto"/>
              <a:ea typeface="Roboto"/>
              <a:cs typeface="Roboto"/>
              <a:sym typeface="Roboto"/>
            </a:endParaRPr>
          </a:p>
          <a:p>
            <a:pPr indent="0" lvl="0" marL="0" rtl="0" algn="l">
              <a:spcBef>
                <a:spcPts val="1500"/>
              </a:spcBef>
              <a:spcAft>
                <a:spcPts val="0"/>
              </a:spcAft>
              <a:buNone/>
            </a:pPr>
            <a:r>
              <a:rPr b="1" i="1" lang="en" sz="1800">
                <a:solidFill>
                  <a:srgbClr val="2B2B2B"/>
                </a:solidFill>
                <a:latin typeface="Roboto"/>
                <a:ea typeface="Roboto"/>
                <a:cs typeface="Roboto"/>
                <a:sym typeface="Roboto"/>
              </a:rPr>
              <a:t>Objectives</a:t>
            </a:r>
            <a:endParaRPr b="1" i="1" sz="1800">
              <a:solidFill>
                <a:srgbClr val="2B2B2B"/>
              </a:solidFill>
              <a:latin typeface="Roboto"/>
              <a:ea typeface="Roboto"/>
              <a:cs typeface="Roboto"/>
              <a:sym typeface="Roboto"/>
            </a:endParaRPr>
          </a:p>
          <a:p>
            <a:pPr indent="0" lvl="0" marL="0" rtl="0" algn="l">
              <a:spcBef>
                <a:spcPts val="1500"/>
              </a:spcBef>
              <a:spcAft>
                <a:spcPts val="0"/>
              </a:spcAft>
              <a:buNone/>
            </a:pPr>
            <a:r>
              <a:rPr lang="en" sz="1800">
                <a:solidFill>
                  <a:srgbClr val="2B2B2B"/>
                </a:solidFill>
                <a:latin typeface="Roboto"/>
                <a:ea typeface="Roboto"/>
                <a:cs typeface="Roboto"/>
                <a:sym typeface="Roboto"/>
              </a:rPr>
              <a:t>By analyzing the Amazon consumer reviews between 2017 - 2021, our machine learning tool will predict whether a non-rated review will be positive or negative.</a:t>
            </a:r>
            <a:endParaRPr b="1" i="1" sz="1800">
              <a:solidFill>
                <a:srgbClr val="2B2B2B"/>
              </a:solidFill>
              <a:latin typeface="Roboto"/>
              <a:ea typeface="Roboto"/>
              <a:cs typeface="Roboto"/>
              <a:sym typeface="Roboto"/>
            </a:endParaRPr>
          </a:p>
          <a:p>
            <a:pPr indent="0" lvl="0" marL="0" rtl="0" algn="l">
              <a:lnSpc>
                <a:spcPct val="150000"/>
              </a:lnSpc>
              <a:spcBef>
                <a:spcPts val="1600"/>
              </a:spcBef>
              <a:spcAft>
                <a:spcPts val="0"/>
              </a:spcAft>
              <a:buNone/>
            </a:pPr>
            <a:r>
              <a:t/>
            </a:r>
            <a:endParaRPr sz="1000">
              <a:solidFill>
                <a:srgbClr val="2B2B2B"/>
              </a:solidFill>
              <a:latin typeface="Roboto"/>
              <a:ea typeface="Roboto"/>
              <a:cs typeface="Roboto"/>
              <a:sym typeface="Roboto"/>
            </a:endParaRPr>
          </a:p>
          <a:p>
            <a:pPr indent="0" lvl="0" marL="0" rtl="0" algn="l">
              <a:spcBef>
                <a:spcPts val="380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f3733a24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f3733a24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e0b2a3ac96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e0b2a3ac96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500">
                <a:solidFill>
                  <a:srgbClr val="24292E"/>
                </a:solidFill>
                <a:highlight>
                  <a:schemeClr val="lt1"/>
                </a:highlight>
              </a:rPr>
              <a:t>Tiffany</a:t>
            </a:r>
            <a:endParaRPr sz="1500">
              <a:solidFill>
                <a:srgbClr val="24292E"/>
              </a:solidFill>
              <a:highlight>
                <a:schemeClr val="lt1"/>
              </a:highlight>
            </a:endParaRPr>
          </a:p>
          <a:p>
            <a:pPr indent="-323850" lvl="0" marL="457200" rtl="0" algn="l">
              <a:lnSpc>
                <a:spcPct val="115000"/>
              </a:lnSpc>
              <a:spcBef>
                <a:spcPts val="1200"/>
              </a:spcBef>
              <a:spcAft>
                <a:spcPts val="0"/>
              </a:spcAft>
              <a:buClr>
                <a:srgbClr val="424242"/>
              </a:buClr>
              <a:buSzPts val="1500"/>
              <a:buFont typeface="Arial"/>
              <a:buChar char="❖"/>
            </a:pPr>
            <a:r>
              <a:rPr lang="en" sz="1500">
                <a:solidFill>
                  <a:srgbClr val="24292E"/>
                </a:solidFill>
                <a:highlight>
                  <a:schemeClr val="lt1"/>
                </a:highlight>
              </a:rPr>
              <a:t>Our data set was pulled from </a:t>
            </a:r>
            <a:r>
              <a:rPr lang="en" sz="1500">
                <a:solidFill>
                  <a:srgbClr val="24292E"/>
                </a:solidFill>
                <a:highlight>
                  <a:schemeClr val="lt1"/>
                </a:highlight>
              </a:rPr>
              <a:t>Amazon Grocery and Gourmet Food data set: (</a:t>
            </a:r>
            <a:r>
              <a:rPr lang="en" sz="1500">
                <a:solidFill>
                  <a:srgbClr val="27278B"/>
                </a:solidFill>
                <a:highlight>
                  <a:schemeClr val="lt1"/>
                </a:highlight>
                <a:uFill>
                  <a:noFill/>
                </a:uFill>
                <a:hlinkClick r:id="rId2">
                  <a:extLst>
                    <a:ext uri="{A12FA001-AC4F-418D-AE19-62706E023703}">
                      <ahyp:hlinkClr val="tx"/>
                    </a:ext>
                  </a:extLst>
                </a:hlinkClick>
              </a:rPr>
              <a:t>http://deepyeti.ucsd.edu/jianmo/amazon/index.html</a:t>
            </a:r>
            <a:r>
              <a:rPr lang="en" sz="1500">
                <a:solidFill>
                  <a:srgbClr val="24292E"/>
                </a:solidFill>
                <a:highlight>
                  <a:schemeClr val="lt1"/>
                </a:highlight>
              </a:rPr>
              <a:t>).</a:t>
            </a:r>
            <a:endParaRPr sz="1500">
              <a:solidFill>
                <a:srgbClr val="24292E"/>
              </a:solidFill>
              <a:highlight>
                <a:schemeClr val="lt1"/>
              </a:highlight>
            </a:endParaRPr>
          </a:p>
          <a:p>
            <a:pPr indent="-323850" lvl="0" marL="457200" rtl="0" algn="l">
              <a:lnSpc>
                <a:spcPct val="115000"/>
              </a:lnSpc>
              <a:spcBef>
                <a:spcPts val="0"/>
              </a:spcBef>
              <a:spcAft>
                <a:spcPts val="0"/>
              </a:spcAft>
              <a:buClr>
                <a:srgbClr val="24292E"/>
              </a:buClr>
              <a:buSzPts val="1500"/>
              <a:buFont typeface="Arial"/>
              <a:buChar char="❖"/>
            </a:pPr>
            <a:r>
              <a:rPr lang="en" sz="1500">
                <a:solidFill>
                  <a:srgbClr val="24292E"/>
                </a:solidFill>
                <a:highlight>
                  <a:schemeClr val="lt1"/>
                </a:highlight>
              </a:rPr>
              <a:t>Natural Language Processing machine learning model was used to train a sentiment classifier on the dataset containing over 1 million reviews.</a:t>
            </a:r>
            <a:endParaRPr sz="1500">
              <a:solidFill>
                <a:srgbClr val="24292E"/>
              </a:solidFill>
              <a:highlight>
                <a:schemeClr val="lt1"/>
              </a:highlight>
            </a:endParaRPr>
          </a:p>
          <a:p>
            <a:pPr indent="-323850" lvl="0" marL="457200" rtl="0" algn="l">
              <a:lnSpc>
                <a:spcPct val="115000"/>
              </a:lnSpc>
              <a:spcBef>
                <a:spcPts val="0"/>
              </a:spcBef>
              <a:spcAft>
                <a:spcPts val="0"/>
              </a:spcAft>
              <a:buClr>
                <a:srgbClr val="24292E"/>
              </a:buClr>
              <a:buSzPts val="1500"/>
              <a:buFont typeface="Arial"/>
              <a:buChar char="❖"/>
            </a:pPr>
            <a:r>
              <a:rPr lang="en" sz="1500">
                <a:solidFill>
                  <a:srgbClr val="24292E"/>
                </a:solidFill>
                <a:highlight>
                  <a:schemeClr val="lt1"/>
                </a:highlight>
              </a:rPr>
              <a:t>The goal of this classifier is to predict user sentiment (positive or negative) for artificial meat products.</a:t>
            </a:r>
            <a:endParaRPr sz="1500">
              <a:solidFill>
                <a:srgbClr val="24292E"/>
              </a:solidFill>
              <a:highlight>
                <a:schemeClr val="lt1"/>
              </a:highlight>
            </a:endParaRPr>
          </a:p>
          <a:p>
            <a:pPr indent="-323850" lvl="0" marL="457200" rtl="0" algn="l">
              <a:lnSpc>
                <a:spcPct val="115000"/>
              </a:lnSpc>
              <a:spcBef>
                <a:spcPts val="0"/>
              </a:spcBef>
              <a:spcAft>
                <a:spcPts val="0"/>
              </a:spcAft>
              <a:buClr>
                <a:srgbClr val="24292E"/>
              </a:buClr>
              <a:buSzPts val="1500"/>
              <a:buFont typeface="Arial"/>
              <a:buChar char="❖"/>
            </a:pPr>
            <a:r>
              <a:rPr lang="en" sz="1500">
                <a:solidFill>
                  <a:srgbClr val="24292E"/>
                </a:solidFill>
                <a:highlight>
                  <a:schemeClr val="lt1"/>
                </a:highlight>
              </a:rPr>
              <a:t>We believe this analysis and our interactive dashboard will assist store owners’ decisions regarding which artificial meat products to sell in their stores.</a:t>
            </a:r>
            <a:endParaRPr sz="1500">
              <a:solidFill>
                <a:srgbClr val="24292E"/>
              </a:solidFill>
              <a:highlight>
                <a:schemeClr val="lt1"/>
              </a:highlight>
            </a:endParaRPr>
          </a:p>
          <a:p>
            <a:pPr indent="0" lvl="0" marL="0" rtl="0" algn="l">
              <a:spcBef>
                <a:spcPts val="120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e180c02528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e180c0252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Sentiment specific keywords taken from word cloud - words that show up with high frequency in a sentiment review but do not show up on the opposite sentiment review.</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e180c02528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e180c02528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Info on how often a keyword (top 10 from all reviews) is used in a review of a product of a brand - brand to brand comparison.  E.g. out of total number of times that “flavor” was used in positive reviews for all brands (100%), 36% of those instances were found in reviews of Beyond meat products.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300" u="sng">
                <a:solidFill>
                  <a:schemeClr val="dk1"/>
                </a:solidFill>
              </a:rPr>
              <a:t>This view allows the store owner to perceive how each reviewer associates a keyword in a NEGATIVE review with a certain brand.</a:t>
            </a:r>
            <a:endParaRPr sz="1300" u="sng">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bordered cells indicate the brand for which that particular word was used with the highest frequency.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Cells are colored from light yellow (low frequency) to dark red (high frequency) according to percent observed down a column.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e180c0252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e180c0252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e180c0252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e180c0252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e180c0252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e180c0252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e180c0252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e180c0252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choices: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e180c02528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e180c02528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Two word clouds to show the 10 most frequent words used in positive (blue circles) and negative reviews (red circles).  Stars indicate words that are only used in one sentiment review (positive or negative).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view allows a store owner to associate keywords that define a brand with positive and negative reviews.  By doing so, the store owner is afforded a comparison between positive and negative “traits” per brand (previous slide) or positive/negative traits for a brand comparison (this slide)</a:t>
            </a:r>
            <a:endParaRPr sz="1300"/>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sz="1300">
                <a:solidFill>
                  <a:srgbClr val="C0791B"/>
                </a:solidFill>
              </a:rPr>
              <a:t>Starred words indicate words  with high frequency in one brand and that do not show up in high frequency in a review of a product from a different brand.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e0b2a3ac96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e0b2a3ac96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a:p>
            <a:pPr indent="0" lvl="0" marL="0" rtl="0" algn="l">
              <a:spcBef>
                <a:spcPts val="0"/>
              </a:spcBef>
              <a:spcAft>
                <a:spcPts val="0"/>
              </a:spcAft>
              <a:buNone/>
            </a:pPr>
            <a:r>
              <a:rPr lang="en"/>
              <a:t>Technology used: Tableau &amp; SQ Lite</a:t>
            </a:r>
            <a:endParaRPr/>
          </a:p>
          <a:p>
            <a:pPr indent="0" lvl="0" marL="0" rtl="0" algn="l">
              <a:spcBef>
                <a:spcPts val="0"/>
              </a:spcBef>
              <a:spcAft>
                <a:spcPts val="0"/>
              </a:spcAft>
              <a:buNone/>
            </a:pPr>
            <a:r>
              <a:rPr lang="en"/>
              <a:t>Tools used: Git Hub, Plotly, Flask, TablePlus</a:t>
            </a:r>
            <a:endParaRPr/>
          </a:p>
          <a:p>
            <a:pPr indent="0" lvl="0" marL="0" rtl="0" algn="l">
              <a:spcBef>
                <a:spcPts val="0"/>
              </a:spcBef>
              <a:spcAft>
                <a:spcPts val="0"/>
              </a:spcAft>
              <a:buNone/>
            </a:pPr>
            <a:r>
              <a:rPr lang="en"/>
              <a:t>Language used: Python</a:t>
            </a:r>
            <a:endParaRPr/>
          </a:p>
          <a:p>
            <a:pPr indent="0" lvl="0" marL="0" rtl="0" algn="l">
              <a:spcBef>
                <a:spcPts val="0"/>
              </a:spcBef>
              <a:spcAft>
                <a:spcPts val="0"/>
              </a:spcAft>
              <a:buNone/>
            </a:pPr>
            <a:r>
              <a:rPr lang="en"/>
              <a:t>Algorithms used: Bag of words model, Machine Learning: Naive Bayes Classifier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e0b2a3ac96_0_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e0b2a3ac96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e0b2a3ac96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e0b2a3ac96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e0b2a3ac96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e0b2a3ac96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initial goal was to use amazon reviews to create a machine learning </a:t>
            </a:r>
            <a:r>
              <a:rPr lang="en"/>
              <a:t>algorythm that accurately predicts whether a review is positive or negative. </a:t>
            </a:r>
            <a:endParaRPr/>
          </a:p>
          <a:p>
            <a:pPr indent="0" lvl="0" marL="0" rtl="0" algn="l">
              <a:spcBef>
                <a:spcPts val="0"/>
              </a:spcBef>
              <a:spcAft>
                <a:spcPts val="0"/>
              </a:spcAft>
              <a:buNone/>
            </a:pPr>
            <a:r>
              <a:rPr lang="en"/>
              <a:t>In the reviews dataset the information provided was the rating 1 through 5 stars, the review text as well as other information such as date etc. We decided we wanted to know if there was a connection between the length of the review and the rating so I created another column that counted the number of words in each review with a lamda function. That was the review length column.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goal was to focus on fakemeat products but in the reviews dataset there was no brand and product information so we added the metadata dataset hoping that it would be easy to combine the two and find reviews specifically about fake meat. </a:t>
            </a:r>
            <a:endParaRPr/>
          </a:p>
          <a:p>
            <a:pPr indent="0" lvl="0" marL="0" rtl="0" algn="l">
              <a:spcBef>
                <a:spcPts val="0"/>
              </a:spcBef>
              <a:spcAft>
                <a:spcPts val="0"/>
              </a:spcAft>
              <a:buNone/>
            </a:pPr>
            <a:r>
              <a:rPr lang="en"/>
              <a:t>That did not work well since from a dataset of more than 5 million reviews, the number of reviews about fakemeat was small. Then when we combined the metadata about fakemeat with the original reviews dataset, we were left with no data. We found out that it was due to the asin numbers not matching. After multiple attempts at merging joining, and concatinating the data with no significant success we decided to shift to scraping reviews with product and brand information.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e35128513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e35128513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scraped data from amazon to add the brand product price information </a:t>
            </a:r>
            <a:endParaRPr/>
          </a:p>
          <a:p>
            <a:pPr indent="0" lvl="0" marL="0" rtl="0" algn="l">
              <a:spcBef>
                <a:spcPts val="0"/>
              </a:spcBef>
              <a:spcAft>
                <a:spcPts val="0"/>
              </a:spcAft>
              <a:buNone/>
            </a:pPr>
            <a:r>
              <a:rPr lang="en"/>
              <a:t>We focused specifically on fake meat products. </a:t>
            </a:r>
            <a:endParaRPr/>
          </a:p>
          <a:p>
            <a:pPr indent="0" lvl="0" marL="0" rtl="0" algn="l">
              <a:spcBef>
                <a:spcPts val="0"/>
              </a:spcBef>
              <a:spcAft>
                <a:spcPts val="0"/>
              </a:spcAft>
              <a:buNone/>
            </a:pPr>
            <a:r>
              <a:rPr lang="en"/>
              <a:t>We wanted to learn about impossible meat products but it was impossible because we focused on amazon and amazon do not have their products.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we chose 5 other common fakemeat products. </a:t>
            </a:r>
            <a:endParaRPr/>
          </a:p>
          <a:p>
            <a:pPr indent="0" lvl="0" marL="0" rtl="0" algn="l">
              <a:spcBef>
                <a:spcPts val="0"/>
              </a:spcBef>
              <a:spcAft>
                <a:spcPts val="0"/>
              </a:spcAft>
              <a:buNone/>
            </a:pPr>
            <a:r>
              <a:rPr lang="en"/>
              <a:t>Once our machine learning algorythm is trained with this data, we could take reddit reviews that do not </a:t>
            </a:r>
            <a:r>
              <a:rPr lang="en"/>
              <a:t>have</a:t>
            </a:r>
            <a:r>
              <a:rPr lang="en"/>
              <a:t> a star rating and use our algorithm to determine if the review is positive or negative. This way we do not rely on the amazon rating and can provide groceries store owners with more information about fakemeat products.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e35128513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e35128513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the team hopes to answer with this data: </a:t>
            </a:r>
            <a:endParaRPr/>
          </a:p>
          <a:p>
            <a:pPr indent="-342900" lvl="0" marL="457200" rtl="0" algn="l">
              <a:lnSpc>
                <a:spcPct val="150000"/>
              </a:lnSpc>
              <a:spcBef>
                <a:spcPts val="1600"/>
              </a:spcBef>
              <a:spcAft>
                <a:spcPts val="0"/>
              </a:spcAft>
              <a:buClr>
                <a:srgbClr val="2B2B2B"/>
              </a:buClr>
              <a:buSzPts val="1800"/>
              <a:buFont typeface="Roboto"/>
              <a:buChar char="●"/>
            </a:pPr>
            <a:r>
              <a:rPr lang="en" sz="1400">
                <a:solidFill>
                  <a:srgbClr val="2B2B2B"/>
                </a:solidFill>
                <a:latin typeface="Roboto"/>
                <a:ea typeface="Roboto"/>
                <a:cs typeface="Roboto"/>
                <a:sym typeface="Roboto"/>
              </a:rPr>
              <a:t>Inform store owners about fake-meat products so they can make decisions whether they want to have these products in their store. </a:t>
            </a:r>
            <a:endParaRPr/>
          </a:p>
          <a:p>
            <a:pPr indent="-298450" lvl="0" marL="457200" rtl="0" algn="l">
              <a:spcBef>
                <a:spcPts val="0"/>
              </a:spcBef>
              <a:spcAft>
                <a:spcPts val="0"/>
              </a:spcAft>
              <a:buSzPts val="1100"/>
              <a:buAutoNum type="arabicPeriod"/>
            </a:pPr>
            <a:r>
              <a:rPr lang="en"/>
              <a:t>Did a fakemeat product receive a positive or negative review?</a:t>
            </a:r>
            <a:endParaRPr/>
          </a:p>
          <a:p>
            <a:pPr indent="-298450" lvl="0" marL="457200" rtl="0" algn="l">
              <a:spcBef>
                <a:spcPts val="0"/>
              </a:spcBef>
              <a:spcAft>
                <a:spcPts val="0"/>
              </a:spcAft>
              <a:buSzPts val="1100"/>
              <a:buAutoNum type="arabicPeriod"/>
            </a:pPr>
            <a:r>
              <a:rPr lang="en"/>
              <a:t>What are some keywords that users use frequently when giving positive or negative reviews.</a:t>
            </a:r>
            <a:endParaRPr/>
          </a:p>
          <a:p>
            <a:pPr indent="-298450" lvl="0" marL="457200" rtl="0" algn="l">
              <a:spcBef>
                <a:spcPts val="0"/>
              </a:spcBef>
              <a:spcAft>
                <a:spcPts val="0"/>
              </a:spcAft>
              <a:buSzPts val="1100"/>
              <a:buAutoNum type="arabicPeriod"/>
            </a:pPr>
            <a:r>
              <a:rPr lang="en"/>
              <a:t>Did the price of these fakemeat product change over time?</a:t>
            </a:r>
            <a:endParaRPr/>
          </a:p>
          <a:p>
            <a:pPr indent="-298450" lvl="0" marL="457200" rtl="0" algn="l">
              <a:spcBef>
                <a:spcPts val="0"/>
              </a:spcBef>
              <a:spcAft>
                <a:spcPts val="0"/>
              </a:spcAft>
              <a:buSzPts val="1100"/>
              <a:buAutoNum type="arabicPeriod"/>
            </a:pPr>
            <a:r>
              <a:rPr lang="en"/>
              <a:t>Did the rating of these products change over time?</a:t>
            </a:r>
            <a:endParaRPr/>
          </a:p>
          <a:p>
            <a:pPr indent="0" lvl="0" marL="45720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26.png"/><Relationship Id="rId5" Type="http://schemas.openxmlformats.org/officeDocument/2006/relationships/image" Target="../media/image3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23.png"/><Relationship Id="rId5"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3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24.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18.png"/><Relationship Id="rId8"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5.png"/><Relationship Id="rId6"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1.png"/><Relationship Id="rId9" Type="http://schemas.openxmlformats.org/officeDocument/2006/relationships/image" Target="../media/image19.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4.png"/><Relationship Id="rId8"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deepyeti.ucsd.edu/jianmo/amazon/index.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4.png"/><Relationship Id="rId8"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34.png"/><Relationship Id="rId6"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1.png"/><Relationship Id="rId4" Type="http://schemas.openxmlformats.org/officeDocument/2006/relationships/image" Target="../media/image19.png"/><Relationship Id="rId5" Type="http://schemas.openxmlformats.org/officeDocument/2006/relationships/image" Target="../media/image18.png"/><Relationship Id="rId6" Type="http://schemas.openxmlformats.org/officeDocument/2006/relationships/image" Target="../media/image3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9.png"/><Relationship Id="rId4" Type="http://schemas.openxmlformats.org/officeDocument/2006/relationships/image" Target="../media/image22.png"/><Relationship Id="rId5" Type="http://schemas.openxmlformats.org/officeDocument/2006/relationships/image" Target="../media/image39.png"/><Relationship Id="rId6"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40.png"/><Relationship Id="rId6" Type="http://schemas.openxmlformats.org/officeDocument/2006/relationships/image" Target="../media/image3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42.png"/><Relationship Id="rId6" Type="http://schemas.openxmlformats.org/officeDocument/2006/relationships/image" Target="../media/image21.png"/><Relationship Id="rId7"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3.jpg"/><Relationship Id="rId9" Type="http://schemas.openxmlformats.org/officeDocument/2006/relationships/image" Target="../media/image1.png"/><Relationship Id="rId5" Type="http://schemas.openxmlformats.org/officeDocument/2006/relationships/image" Target="../media/image2.gif"/><Relationship Id="rId6" Type="http://schemas.openxmlformats.org/officeDocument/2006/relationships/image" Target="../media/image8.png"/><Relationship Id="rId7" Type="http://schemas.openxmlformats.org/officeDocument/2006/relationships/image" Target="../media/image12.png"/><Relationship Id="rId8"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11708" y="712300"/>
            <a:ext cx="8520600" cy="205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Artificial Meat Review Predictions</a:t>
            </a:r>
            <a:endParaRPr b="1"/>
          </a:p>
        </p:txBody>
      </p:sp>
      <p:sp>
        <p:nvSpPr>
          <p:cNvPr id="278" name="Google Shape;278;p13"/>
          <p:cNvSpPr txBox="1"/>
          <p:nvPr>
            <p:ph idx="1" type="subTitle"/>
          </p:nvPr>
        </p:nvSpPr>
        <p:spPr>
          <a:xfrm>
            <a:off x="219625" y="4547025"/>
            <a:ext cx="8520600" cy="59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i="1" lang="en" sz="1900"/>
              <a:t> Tamar Brand-Perez, Tiffany Price, Ben Tubbs, and Jose Santos</a:t>
            </a:r>
            <a:endParaRPr b="1" i="1" sz="1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2"/>
          <p:cNvSpPr txBox="1"/>
          <p:nvPr>
            <p:ph idx="1" type="body"/>
          </p:nvPr>
        </p:nvSpPr>
        <p:spPr>
          <a:xfrm>
            <a:off x="570375" y="877025"/>
            <a:ext cx="3258600" cy="2574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200"/>
              <a:t>Database</a:t>
            </a:r>
            <a:endParaRPr b="1" sz="2200"/>
          </a:p>
          <a:p>
            <a:pPr indent="0" lvl="0" marL="0" rtl="0" algn="l">
              <a:spcBef>
                <a:spcPts val="0"/>
              </a:spcBef>
              <a:spcAft>
                <a:spcPts val="0"/>
              </a:spcAft>
              <a:buNone/>
            </a:pPr>
            <a:r>
              <a:t/>
            </a:r>
            <a:endParaRPr sz="1600">
              <a:solidFill>
                <a:srgbClr val="24292E"/>
              </a:solidFill>
              <a:highlight>
                <a:srgbClr val="FFFFFF"/>
              </a:highlight>
              <a:latin typeface="Arial"/>
              <a:ea typeface="Arial"/>
              <a:cs typeface="Arial"/>
              <a:sym typeface="Arial"/>
            </a:endParaRPr>
          </a:p>
          <a:p>
            <a:pPr indent="0" lvl="0" marL="457200" rtl="0" algn="l">
              <a:spcBef>
                <a:spcPts val="0"/>
              </a:spcBef>
              <a:spcAft>
                <a:spcPts val="0"/>
              </a:spcAft>
              <a:buNone/>
            </a:pPr>
            <a:r>
              <a:t/>
            </a:r>
            <a:endParaRPr b="1" sz="1600"/>
          </a:p>
        </p:txBody>
      </p:sp>
      <p:pic>
        <p:nvPicPr>
          <p:cNvPr id="355" name="Google Shape;355;p22"/>
          <p:cNvPicPr preferRelativeResize="0"/>
          <p:nvPr/>
        </p:nvPicPr>
        <p:blipFill>
          <a:blip r:embed="rId3">
            <a:alphaModFix/>
          </a:blip>
          <a:stretch>
            <a:fillRect/>
          </a:stretch>
        </p:blipFill>
        <p:spPr>
          <a:xfrm>
            <a:off x="1371599" y="1609725"/>
            <a:ext cx="7353298" cy="3105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59" name="Shape 359"/>
        <p:cNvGrpSpPr/>
        <p:nvPr/>
      </p:nvGrpSpPr>
      <p:grpSpPr>
        <a:xfrm>
          <a:off x="0" y="0"/>
          <a:ext cx="0" cy="0"/>
          <a:chOff x="0" y="0"/>
          <a:chExt cx="0" cy="0"/>
        </a:xfrm>
      </p:grpSpPr>
      <p:sp>
        <p:nvSpPr>
          <p:cNvPr id="360" name="Google Shape;360;p23"/>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Machine Learning</a:t>
            </a:r>
            <a:endParaRPr>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 and Normalization</a:t>
            </a:r>
            <a:endParaRPr/>
          </a:p>
        </p:txBody>
      </p:sp>
      <p:pic>
        <p:nvPicPr>
          <p:cNvPr id="366" name="Google Shape;366;p24"/>
          <p:cNvPicPr preferRelativeResize="0"/>
          <p:nvPr/>
        </p:nvPicPr>
        <p:blipFill>
          <a:blip r:embed="rId3">
            <a:alphaModFix/>
          </a:blip>
          <a:stretch>
            <a:fillRect/>
          </a:stretch>
        </p:blipFill>
        <p:spPr>
          <a:xfrm>
            <a:off x="3417613" y="1389188"/>
            <a:ext cx="5191125" cy="3209925"/>
          </a:xfrm>
          <a:prstGeom prst="rect">
            <a:avLst/>
          </a:prstGeom>
          <a:noFill/>
          <a:ln>
            <a:noFill/>
          </a:ln>
        </p:spPr>
      </p:pic>
      <p:sp>
        <p:nvSpPr>
          <p:cNvPr id="367" name="Google Shape;367;p24"/>
          <p:cNvSpPr txBox="1"/>
          <p:nvPr/>
        </p:nvSpPr>
        <p:spPr>
          <a:xfrm>
            <a:off x="248475" y="1553000"/>
            <a:ext cx="3018900" cy="3166800"/>
          </a:xfrm>
          <a:prstGeom prst="rect">
            <a:avLst/>
          </a:prstGeom>
          <a:noFill/>
          <a:ln>
            <a:noFill/>
          </a:ln>
        </p:spPr>
        <p:txBody>
          <a:bodyPr anchorCtr="0" anchor="t" bIns="91425" lIns="91425" spcFirstLastPara="1" rIns="91425" wrap="square" tIns="91425">
            <a:spAutoFit/>
          </a:bodyPr>
          <a:lstStyle/>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Tokenization</a:t>
            </a:r>
            <a:endParaRPr b="1"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Casing</a:t>
            </a:r>
            <a:r>
              <a:rPr lang="en" sz="2150">
                <a:solidFill>
                  <a:srgbClr val="333333"/>
                </a:solidFill>
                <a:highlight>
                  <a:srgbClr val="FFFFFF"/>
                </a:highlight>
              </a:rPr>
              <a:t> </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Removing Non Alphanumerics</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Length</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Stop Words</a:t>
            </a:r>
            <a:endParaRPr sz="2150">
              <a:solidFill>
                <a:srgbClr val="333333"/>
              </a:solidFill>
              <a:highlight>
                <a:srgbClr val="FFFFFF"/>
              </a:highlight>
            </a:endParaRPr>
          </a:p>
          <a:p>
            <a:pPr indent="-365125" lvl="0" marL="457200" rtl="0" algn="l">
              <a:lnSpc>
                <a:spcPct val="115000"/>
              </a:lnSpc>
              <a:spcBef>
                <a:spcPts val="0"/>
              </a:spcBef>
              <a:spcAft>
                <a:spcPts val="0"/>
              </a:spcAft>
              <a:buClr>
                <a:srgbClr val="333333"/>
              </a:buClr>
              <a:buSzPts val="2150"/>
              <a:buChar char="●"/>
            </a:pPr>
            <a:r>
              <a:rPr b="1" lang="en" sz="2150">
                <a:solidFill>
                  <a:srgbClr val="333333"/>
                </a:solidFill>
                <a:highlight>
                  <a:srgbClr val="FFFFFF"/>
                </a:highlight>
              </a:rPr>
              <a:t>Lemmatization</a:t>
            </a:r>
            <a:r>
              <a:rPr lang="en" sz="2150">
                <a:solidFill>
                  <a:srgbClr val="333333"/>
                </a:solidFill>
                <a:highlight>
                  <a:srgbClr val="FFFFFF"/>
                </a:highlight>
              </a:rPr>
              <a:t> </a:t>
            </a:r>
            <a:endParaRPr sz="2150">
              <a:solidFill>
                <a:srgbClr val="333333"/>
              </a:solidFill>
              <a:highlight>
                <a:srgbClr val="FFFFFF"/>
              </a:highlight>
            </a:endParaRPr>
          </a:p>
          <a:p>
            <a:pPr indent="0" lvl="0" marL="0" rtl="0" algn="l">
              <a:spcBef>
                <a:spcPts val="800"/>
              </a:spcBef>
              <a:spcAft>
                <a:spcPts val="0"/>
              </a:spcAft>
              <a:buNone/>
            </a:pPr>
            <a:r>
              <a:t/>
            </a:r>
            <a:endParaRPr>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Cleaning</a:t>
            </a:r>
            <a:endParaRPr/>
          </a:p>
        </p:txBody>
      </p:sp>
      <p:pic>
        <p:nvPicPr>
          <p:cNvPr id="373" name="Google Shape;373;p25"/>
          <p:cNvPicPr preferRelativeResize="0"/>
          <p:nvPr/>
        </p:nvPicPr>
        <p:blipFill>
          <a:blip r:embed="rId3">
            <a:alphaModFix/>
          </a:blip>
          <a:stretch>
            <a:fillRect/>
          </a:stretch>
        </p:blipFill>
        <p:spPr>
          <a:xfrm>
            <a:off x="553175" y="2071150"/>
            <a:ext cx="3707225" cy="2734500"/>
          </a:xfrm>
          <a:prstGeom prst="rect">
            <a:avLst/>
          </a:prstGeom>
          <a:noFill/>
          <a:ln>
            <a:noFill/>
          </a:ln>
        </p:spPr>
      </p:pic>
      <p:pic>
        <p:nvPicPr>
          <p:cNvPr id="374" name="Google Shape;374;p25"/>
          <p:cNvPicPr preferRelativeResize="0"/>
          <p:nvPr/>
        </p:nvPicPr>
        <p:blipFill rotWithShape="1">
          <a:blip r:embed="rId4">
            <a:alphaModFix/>
          </a:blip>
          <a:srcRect b="0" l="21370" r="28038" t="4406"/>
          <a:stretch/>
        </p:blipFill>
        <p:spPr>
          <a:xfrm>
            <a:off x="5451950" y="2071150"/>
            <a:ext cx="2882349" cy="2815600"/>
          </a:xfrm>
          <a:prstGeom prst="rect">
            <a:avLst/>
          </a:prstGeom>
          <a:noFill/>
          <a:ln>
            <a:noFill/>
          </a:ln>
        </p:spPr>
      </p:pic>
      <p:pic>
        <p:nvPicPr>
          <p:cNvPr id="375" name="Google Shape;375;p25"/>
          <p:cNvPicPr preferRelativeResize="0"/>
          <p:nvPr/>
        </p:nvPicPr>
        <p:blipFill>
          <a:blip r:embed="rId5">
            <a:alphaModFix/>
          </a:blip>
          <a:stretch>
            <a:fillRect/>
          </a:stretch>
        </p:blipFill>
        <p:spPr>
          <a:xfrm>
            <a:off x="3901100" y="33600"/>
            <a:ext cx="4137175" cy="1892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Featureset</a:t>
            </a:r>
            <a:endParaRPr/>
          </a:p>
        </p:txBody>
      </p:sp>
      <p:pic>
        <p:nvPicPr>
          <p:cNvPr id="381" name="Google Shape;381;p26"/>
          <p:cNvPicPr preferRelativeResize="0"/>
          <p:nvPr/>
        </p:nvPicPr>
        <p:blipFill>
          <a:blip r:embed="rId3">
            <a:alphaModFix/>
          </a:blip>
          <a:stretch>
            <a:fillRect/>
          </a:stretch>
        </p:blipFill>
        <p:spPr>
          <a:xfrm>
            <a:off x="4193216" y="3004525"/>
            <a:ext cx="4950785" cy="2199725"/>
          </a:xfrm>
          <a:prstGeom prst="rect">
            <a:avLst/>
          </a:prstGeom>
          <a:noFill/>
          <a:ln>
            <a:noFill/>
          </a:ln>
        </p:spPr>
      </p:pic>
      <p:pic>
        <p:nvPicPr>
          <p:cNvPr id="382" name="Google Shape;382;p26"/>
          <p:cNvPicPr preferRelativeResize="0"/>
          <p:nvPr/>
        </p:nvPicPr>
        <p:blipFill rotWithShape="1">
          <a:blip r:embed="rId4">
            <a:alphaModFix/>
          </a:blip>
          <a:srcRect b="12645" l="0" r="0" t="11585"/>
          <a:stretch/>
        </p:blipFill>
        <p:spPr>
          <a:xfrm>
            <a:off x="4820818" y="0"/>
            <a:ext cx="4323183" cy="1889751"/>
          </a:xfrm>
          <a:prstGeom prst="rect">
            <a:avLst/>
          </a:prstGeom>
          <a:noFill/>
          <a:ln>
            <a:noFill/>
          </a:ln>
        </p:spPr>
      </p:pic>
      <p:pic>
        <p:nvPicPr>
          <p:cNvPr id="383" name="Google Shape;383;p26"/>
          <p:cNvPicPr preferRelativeResize="0"/>
          <p:nvPr/>
        </p:nvPicPr>
        <p:blipFill rotWithShape="1">
          <a:blip r:embed="rId5">
            <a:alphaModFix/>
          </a:blip>
          <a:srcRect b="72652" l="0" r="0" t="0"/>
          <a:stretch/>
        </p:blipFill>
        <p:spPr>
          <a:xfrm>
            <a:off x="223450" y="2080975"/>
            <a:ext cx="6014151" cy="1406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27"/>
          <p:cNvSpPr txBox="1"/>
          <p:nvPr>
            <p:ph type="title"/>
          </p:nvPr>
        </p:nvSpPr>
        <p:spPr>
          <a:xfrm>
            <a:off x="1261150" y="758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Naive</a:t>
            </a:r>
            <a:r>
              <a:rPr lang="en"/>
              <a:t> Bayes</a:t>
            </a:r>
            <a:endParaRPr/>
          </a:p>
        </p:txBody>
      </p:sp>
      <p:pic>
        <p:nvPicPr>
          <p:cNvPr id="389" name="Google Shape;389;p27"/>
          <p:cNvPicPr preferRelativeResize="0"/>
          <p:nvPr/>
        </p:nvPicPr>
        <p:blipFill rotWithShape="1">
          <a:blip r:embed="rId3">
            <a:alphaModFix/>
          </a:blip>
          <a:srcRect b="27657" l="5660" r="9348" t="36830"/>
          <a:stretch/>
        </p:blipFill>
        <p:spPr>
          <a:xfrm>
            <a:off x="4873538" y="2458075"/>
            <a:ext cx="4116100" cy="1061800"/>
          </a:xfrm>
          <a:prstGeom prst="rect">
            <a:avLst/>
          </a:prstGeom>
          <a:noFill/>
          <a:ln>
            <a:noFill/>
          </a:ln>
        </p:spPr>
      </p:pic>
      <p:sp>
        <p:nvSpPr>
          <p:cNvPr id="390" name="Google Shape;390;p27"/>
          <p:cNvSpPr txBox="1"/>
          <p:nvPr/>
        </p:nvSpPr>
        <p:spPr>
          <a:xfrm>
            <a:off x="113625" y="643675"/>
            <a:ext cx="4958700" cy="428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rgbClr val="333333"/>
                </a:solidFill>
                <a:highlight>
                  <a:srgbClr val="FFFFFF"/>
                </a:highlight>
              </a:rPr>
              <a:t>P(Queen | Face) = </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P(Face | Queen) * P(Queen) / P(Face) </a:t>
            </a:r>
            <a:endParaRPr sz="2050">
              <a:solidFill>
                <a:srgbClr val="333333"/>
              </a:solidFill>
              <a:highlight>
                <a:srgbClr val="FFFFFF"/>
              </a:highlight>
            </a:endParaRPr>
          </a:p>
          <a:p>
            <a:pPr indent="0" lvl="0" marL="0" rtl="0" algn="l">
              <a:spcBef>
                <a:spcPts val="0"/>
              </a:spcBef>
              <a:spcAft>
                <a:spcPts val="0"/>
              </a:spcAft>
              <a:buNone/>
            </a:pPr>
            <a:r>
              <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P(Face | Queen) is 1 </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P(Queen) is 4/52 = 1/13</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P(Face) is 12/52 = 3/13</a:t>
            </a:r>
            <a:endParaRPr sz="2050">
              <a:solidFill>
                <a:srgbClr val="333333"/>
              </a:solidFill>
              <a:highlight>
                <a:srgbClr val="FFFFFF"/>
              </a:highlight>
            </a:endParaRPr>
          </a:p>
          <a:p>
            <a:pPr indent="0" lvl="0" marL="0" rtl="0" algn="l">
              <a:spcBef>
                <a:spcPts val="0"/>
              </a:spcBef>
              <a:spcAft>
                <a:spcPts val="0"/>
              </a:spcAft>
              <a:buNone/>
            </a:pPr>
            <a:r>
              <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P(Queen | Face) = 1 * (1/13) / (3/13) </a:t>
            </a:r>
            <a:endParaRPr sz="2050">
              <a:solidFill>
                <a:srgbClr val="333333"/>
              </a:solidFill>
              <a:highlight>
                <a:srgbClr val="FFFFFF"/>
              </a:highlight>
            </a:endParaRPr>
          </a:p>
          <a:p>
            <a:pPr indent="0" lvl="0" marL="1371600" rtl="0" algn="l">
              <a:spcBef>
                <a:spcPts val="0"/>
              </a:spcBef>
              <a:spcAft>
                <a:spcPts val="0"/>
              </a:spcAft>
              <a:buNone/>
            </a:pPr>
            <a:r>
              <a:rPr lang="en" sz="2050">
                <a:solidFill>
                  <a:srgbClr val="333333"/>
                </a:solidFill>
                <a:highlight>
                  <a:srgbClr val="FFFFFF"/>
                </a:highlight>
              </a:rPr>
              <a:t>    = (1/13) * (13/3) </a:t>
            </a:r>
            <a:endParaRPr sz="2050">
              <a:solidFill>
                <a:srgbClr val="333333"/>
              </a:solidFill>
              <a:highlight>
                <a:srgbClr val="FFFFFF"/>
              </a:highlight>
            </a:endParaRPr>
          </a:p>
          <a:p>
            <a:pPr indent="0" lvl="0" marL="1371600" rtl="0" algn="l">
              <a:spcBef>
                <a:spcPts val="0"/>
              </a:spcBef>
              <a:spcAft>
                <a:spcPts val="0"/>
              </a:spcAft>
              <a:buNone/>
            </a:pPr>
            <a:r>
              <a:rPr lang="en" sz="2050">
                <a:solidFill>
                  <a:srgbClr val="333333"/>
                </a:solidFill>
                <a:highlight>
                  <a:srgbClr val="FFFFFF"/>
                </a:highlight>
              </a:rPr>
              <a:t>    = 1/3</a:t>
            </a:r>
            <a:endParaRPr sz="2050">
              <a:solidFill>
                <a:srgbClr val="333333"/>
              </a:solidFill>
              <a:highlight>
                <a:srgbClr val="FFFFFF"/>
              </a:highlight>
            </a:endParaRPr>
          </a:p>
          <a:p>
            <a:pPr indent="0" lvl="0" marL="0" rtl="0" algn="l">
              <a:spcBef>
                <a:spcPts val="0"/>
              </a:spcBef>
              <a:spcAft>
                <a:spcPts val="0"/>
              </a:spcAft>
              <a:buNone/>
            </a:pPr>
            <a:r>
              <a:t/>
            </a:r>
            <a:endParaRPr sz="2050">
              <a:solidFill>
                <a:srgbClr val="333333"/>
              </a:solidFill>
              <a:highlight>
                <a:srgbClr val="FFFFFF"/>
              </a:highlight>
            </a:endParaRPr>
          </a:p>
          <a:p>
            <a:pPr indent="0" lvl="0" marL="0" rtl="0" algn="l">
              <a:spcBef>
                <a:spcPts val="0"/>
              </a:spcBef>
              <a:spcAft>
                <a:spcPts val="0"/>
              </a:spcAft>
              <a:buNone/>
            </a:pPr>
            <a:r>
              <a:rPr lang="en" sz="2050">
                <a:solidFill>
                  <a:srgbClr val="333333"/>
                </a:solidFill>
                <a:highlight>
                  <a:srgbClr val="FFFFFF"/>
                </a:highlight>
              </a:rPr>
              <a:t>(Correct since 4 Queens out of 12 Face cards = 4/12 or 1/3)</a:t>
            </a:r>
            <a:endParaRPr sz="2050">
              <a:solidFill>
                <a:srgbClr val="333333"/>
              </a:solidFill>
              <a:highlight>
                <a:srgbClr val="FFFFFF"/>
              </a:highlight>
            </a:endParaRPr>
          </a:p>
        </p:txBody>
      </p:sp>
      <p:pic>
        <p:nvPicPr>
          <p:cNvPr id="391" name="Google Shape;391;p27"/>
          <p:cNvPicPr preferRelativeResize="0"/>
          <p:nvPr/>
        </p:nvPicPr>
        <p:blipFill>
          <a:blip r:embed="rId4">
            <a:alphaModFix/>
          </a:blip>
          <a:stretch>
            <a:fillRect/>
          </a:stretch>
        </p:blipFill>
        <p:spPr>
          <a:xfrm>
            <a:off x="4916188" y="366075"/>
            <a:ext cx="4030825" cy="1363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8"/>
          <p:cNvSpPr txBox="1"/>
          <p:nvPr>
            <p:ph type="title"/>
          </p:nvPr>
        </p:nvSpPr>
        <p:spPr>
          <a:xfrm>
            <a:off x="1056750" y="6270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Naive Bayes and NLP</a:t>
            </a:r>
            <a:endParaRPr/>
          </a:p>
        </p:txBody>
      </p:sp>
      <p:sp>
        <p:nvSpPr>
          <p:cNvPr id="397" name="Google Shape;397;p28"/>
          <p:cNvSpPr txBox="1"/>
          <p:nvPr>
            <p:ph idx="1" type="body"/>
          </p:nvPr>
        </p:nvSpPr>
        <p:spPr>
          <a:xfrm>
            <a:off x="273900" y="1447150"/>
            <a:ext cx="8596200" cy="3149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850">
                <a:solidFill>
                  <a:srgbClr val="333333"/>
                </a:solidFill>
                <a:highlight>
                  <a:srgbClr val="FFFFFF"/>
                </a:highlight>
                <a:latin typeface="Arial"/>
                <a:ea typeface="Arial"/>
                <a:cs typeface="Arial"/>
                <a:sym typeface="Arial"/>
              </a:rPr>
              <a:t>P(Positive | Fake meat is delicious) = </a:t>
            </a:r>
            <a:endParaRPr sz="1850">
              <a:solidFill>
                <a:srgbClr val="333333"/>
              </a:solidFill>
              <a:highlight>
                <a:srgbClr val="FFFFFF"/>
              </a:highlight>
              <a:latin typeface="Arial"/>
              <a:ea typeface="Arial"/>
              <a:cs typeface="Arial"/>
              <a:sym typeface="Arial"/>
            </a:endParaRPr>
          </a:p>
          <a:p>
            <a:pPr indent="457200" lvl="0" marL="0" rtl="0" algn="l">
              <a:spcBef>
                <a:spcPts val="1200"/>
              </a:spcBef>
              <a:spcAft>
                <a:spcPts val="0"/>
              </a:spcAft>
              <a:buNone/>
            </a:pPr>
            <a:r>
              <a:rPr lang="en" sz="1850">
                <a:solidFill>
                  <a:srgbClr val="333333"/>
                </a:solidFill>
                <a:highlight>
                  <a:srgbClr val="FFFFFF"/>
                </a:highlight>
                <a:latin typeface="Arial"/>
                <a:ea typeface="Arial"/>
                <a:cs typeface="Arial"/>
                <a:sym typeface="Arial"/>
              </a:rPr>
              <a:t>P(Fake meat is delicious | Positive) * P(Positive) / P(Fake meat is delicious)</a:t>
            </a:r>
            <a:endParaRPr sz="1850">
              <a:solidFill>
                <a:srgbClr val="333333"/>
              </a:solidFill>
              <a:highlight>
                <a:srgbClr val="FFFFFF"/>
              </a:highlight>
              <a:latin typeface="Arial"/>
              <a:ea typeface="Arial"/>
              <a:cs typeface="Arial"/>
              <a:sym typeface="Arial"/>
            </a:endParaRPr>
          </a:p>
          <a:p>
            <a:pPr indent="457200" lvl="0" marL="0" rtl="0" algn="l">
              <a:spcBef>
                <a:spcPts val="1200"/>
              </a:spcBef>
              <a:spcAft>
                <a:spcPts val="0"/>
              </a:spcAft>
              <a:buNone/>
            </a:pPr>
            <a:r>
              <a:rPr lang="en" sz="1850">
                <a:solidFill>
                  <a:srgbClr val="333333"/>
                </a:solidFill>
                <a:highlight>
                  <a:srgbClr val="FFFFFF"/>
                </a:highlight>
                <a:latin typeface="Arial"/>
                <a:ea typeface="Arial"/>
                <a:cs typeface="Arial"/>
                <a:sym typeface="Arial"/>
              </a:rPr>
              <a:t>P(Positive | fake) * P(Positive | meat) * P(Positive | delicious) </a:t>
            </a:r>
            <a:endParaRPr sz="1850">
              <a:solidFill>
                <a:srgbClr val="333333"/>
              </a:solidFill>
              <a:highlight>
                <a:srgbClr val="FFFFFF"/>
              </a:highlight>
              <a:latin typeface="Arial"/>
              <a:ea typeface="Arial"/>
              <a:cs typeface="Arial"/>
              <a:sym typeface="Arial"/>
            </a:endParaRPr>
          </a:p>
          <a:p>
            <a:pPr indent="457200" lvl="0" marL="0" rtl="0" algn="l">
              <a:spcBef>
                <a:spcPts val="1200"/>
              </a:spcBef>
              <a:spcAft>
                <a:spcPts val="0"/>
              </a:spcAft>
              <a:buNone/>
            </a:pPr>
            <a:r>
              <a:t/>
            </a:r>
            <a:endParaRPr sz="185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rPr lang="en" sz="1850">
                <a:solidFill>
                  <a:srgbClr val="333333"/>
                </a:solidFill>
                <a:highlight>
                  <a:srgbClr val="FFFFFF"/>
                </a:highlight>
                <a:latin typeface="Arial"/>
                <a:ea typeface="Arial"/>
                <a:cs typeface="Arial"/>
                <a:sym typeface="Arial"/>
              </a:rPr>
              <a:t>We do the same for the negative.</a:t>
            </a:r>
            <a:endParaRPr sz="185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850">
              <a:solidFill>
                <a:srgbClr val="333333"/>
              </a:solidFill>
              <a:highlight>
                <a:srgbClr val="FFFFFF"/>
              </a:highlight>
              <a:latin typeface="Arial"/>
              <a:ea typeface="Arial"/>
              <a:cs typeface="Arial"/>
              <a:sym typeface="Arial"/>
            </a:endParaRPr>
          </a:p>
          <a:p>
            <a:pPr indent="0" lvl="0" marL="0" rtl="0" algn="l">
              <a:spcBef>
                <a:spcPts val="1200"/>
              </a:spcBef>
              <a:spcAft>
                <a:spcPts val="1200"/>
              </a:spcAft>
              <a:buNone/>
            </a:pPr>
            <a:r>
              <a:rPr lang="en" sz="1850">
                <a:solidFill>
                  <a:srgbClr val="333333"/>
                </a:solidFill>
                <a:highlight>
                  <a:srgbClr val="FFFFFF"/>
                </a:highlight>
                <a:latin typeface="Arial"/>
                <a:ea typeface="Arial"/>
                <a:cs typeface="Arial"/>
                <a:sym typeface="Arial"/>
              </a:rPr>
              <a:t>P(Positive | Fake meat is delicious) &gt; P(Negative | Fake meat is delicious)?</a:t>
            </a:r>
            <a:endParaRPr sz="1850">
              <a:solidFill>
                <a:srgbClr val="333333"/>
              </a:solidFill>
              <a:highlight>
                <a:srgbClr val="FFFFFF"/>
              </a:highlight>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Informative Features</a:t>
            </a:r>
            <a:endParaRPr/>
          </a:p>
        </p:txBody>
      </p:sp>
      <p:pic>
        <p:nvPicPr>
          <p:cNvPr id="403" name="Google Shape;403;p29"/>
          <p:cNvPicPr preferRelativeResize="0"/>
          <p:nvPr/>
        </p:nvPicPr>
        <p:blipFill>
          <a:blip r:embed="rId3">
            <a:alphaModFix/>
          </a:blip>
          <a:stretch>
            <a:fillRect/>
          </a:stretch>
        </p:blipFill>
        <p:spPr>
          <a:xfrm>
            <a:off x="152400" y="1437700"/>
            <a:ext cx="8839204" cy="313342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0"/>
          <p:cNvSpPr txBox="1"/>
          <p:nvPr>
            <p:ph type="title"/>
          </p:nvPr>
        </p:nvSpPr>
        <p:spPr>
          <a:xfrm>
            <a:off x="8207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Informative Features II</a:t>
            </a:r>
            <a:endParaRPr/>
          </a:p>
        </p:txBody>
      </p:sp>
      <p:pic>
        <p:nvPicPr>
          <p:cNvPr id="409" name="Google Shape;409;p30"/>
          <p:cNvPicPr preferRelativeResize="0"/>
          <p:nvPr/>
        </p:nvPicPr>
        <p:blipFill>
          <a:blip r:embed="rId3">
            <a:alphaModFix/>
          </a:blip>
          <a:stretch>
            <a:fillRect/>
          </a:stretch>
        </p:blipFill>
        <p:spPr>
          <a:xfrm>
            <a:off x="325713" y="647501"/>
            <a:ext cx="8492575" cy="43996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413" name="Shape 413"/>
        <p:cNvGrpSpPr/>
        <p:nvPr/>
      </p:nvGrpSpPr>
      <p:grpSpPr>
        <a:xfrm>
          <a:off x="0" y="0"/>
          <a:ext cx="0" cy="0"/>
          <a:chOff x="0" y="0"/>
          <a:chExt cx="0" cy="0"/>
        </a:xfrm>
      </p:grpSpPr>
      <p:sp>
        <p:nvSpPr>
          <p:cNvPr id="414" name="Google Shape;414;p31"/>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Dashboard</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Team Members &amp; Responsibilities</a:t>
            </a:r>
            <a:endParaRPr/>
          </a:p>
        </p:txBody>
      </p:sp>
      <p:sp>
        <p:nvSpPr>
          <p:cNvPr id="284" name="Google Shape;284;p14"/>
          <p:cNvSpPr txBox="1"/>
          <p:nvPr>
            <p:ph idx="1" type="body"/>
          </p:nvPr>
        </p:nvSpPr>
        <p:spPr>
          <a:xfrm>
            <a:off x="941900" y="1811175"/>
            <a:ext cx="2010000" cy="905700"/>
          </a:xfrm>
          <a:prstGeom prst="rect">
            <a:avLst/>
          </a:prstGeom>
          <a:solidFill>
            <a:schemeClr val="lt2"/>
          </a:solidFill>
          <a:ln cap="flat" cmpd="sng" w="76200">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400"/>
              <a:t>Tiffany Price:</a:t>
            </a:r>
            <a:endParaRPr b="1" sz="1400"/>
          </a:p>
          <a:p>
            <a:pPr indent="0" lvl="0" marL="0" rtl="0" algn="l">
              <a:spcBef>
                <a:spcPts val="1200"/>
              </a:spcBef>
              <a:spcAft>
                <a:spcPts val="1200"/>
              </a:spcAft>
              <a:buNone/>
            </a:pPr>
            <a:r>
              <a:rPr b="1" lang="en" sz="1400"/>
              <a:t>Project Manager</a:t>
            </a:r>
            <a:endParaRPr b="1" sz="1400"/>
          </a:p>
        </p:txBody>
      </p:sp>
      <p:sp>
        <p:nvSpPr>
          <p:cNvPr id="285" name="Google Shape;285;p14"/>
          <p:cNvSpPr txBox="1"/>
          <p:nvPr>
            <p:ph idx="2" type="body"/>
          </p:nvPr>
        </p:nvSpPr>
        <p:spPr>
          <a:xfrm>
            <a:off x="6192125" y="1811163"/>
            <a:ext cx="2183700" cy="905700"/>
          </a:xfrm>
          <a:prstGeom prst="rect">
            <a:avLst/>
          </a:prstGeom>
          <a:solidFill>
            <a:schemeClr val="lt2"/>
          </a:solidFill>
          <a:ln cap="flat" cmpd="sng" w="76200">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400"/>
              <a:t>Ben Tubbs:</a:t>
            </a:r>
            <a:endParaRPr b="1" sz="1400"/>
          </a:p>
          <a:p>
            <a:pPr indent="0" lvl="0" marL="0" rtl="0" algn="l">
              <a:spcBef>
                <a:spcPts val="1200"/>
              </a:spcBef>
              <a:spcAft>
                <a:spcPts val="1200"/>
              </a:spcAft>
              <a:buClr>
                <a:schemeClr val="dk2"/>
              </a:buClr>
              <a:buSzPts val="1100"/>
              <a:buFont typeface="Arial"/>
              <a:buNone/>
            </a:pPr>
            <a:r>
              <a:rPr b="1" lang="en" sz="1400"/>
              <a:t>Machine Learning Lead</a:t>
            </a:r>
            <a:endParaRPr b="1" sz="1400"/>
          </a:p>
        </p:txBody>
      </p:sp>
      <p:sp>
        <p:nvSpPr>
          <p:cNvPr id="286" name="Google Shape;286;p14"/>
          <p:cNvSpPr txBox="1"/>
          <p:nvPr>
            <p:ph idx="2" type="body"/>
          </p:nvPr>
        </p:nvSpPr>
        <p:spPr>
          <a:xfrm>
            <a:off x="6192125" y="3255350"/>
            <a:ext cx="2183700" cy="905700"/>
          </a:xfrm>
          <a:prstGeom prst="rect">
            <a:avLst/>
          </a:prstGeom>
          <a:solidFill>
            <a:schemeClr val="lt2"/>
          </a:solidFill>
          <a:ln cap="flat" cmpd="sng" w="76200">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400"/>
              <a:t>Jose Santos:</a:t>
            </a:r>
            <a:endParaRPr b="1" sz="1400"/>
          </a:p>
          <a:p>
            <a:pPr indent="0" lvl="0" marL="0" rtl="0" algn="l">
              <a:spcBef>
                <a:spcPts val="1200"/>
              </a:spcBef>
              <a:spcAft>
                <a:spcPts val="1200"/>
              </a:spcAft>
              <a:buClr>
                <a:schemeClr val="dk2"/>
              </a:buClr>
              <a:buSzPts val="1100"/>
              <a:buFont typeface="Arial"/>
              <a:buNone/>
            </a:pPr>
            <a:r>
              <a:rPr b="1" lang="en" sz="1400"/>
              <a:t>Github Lead</a:t>
            </a:r>
            <a:endParaRPr b="1" sz="1400"/>
          </a:p>
        </p:txBody>
      </p:sp>
      <p:sp>
        <p:nvSpPr>
          <p:cNvPr id="287" name="Google Shape;287;p14"/>
          <p:cNvSpPr txBox="1"/>
          <p:nvPr>
            <p:ph idx="2" type="body"/>
          </p:nvPr>
        </p:nvSpPr>
        <p:spPr>
          <a:xfrm>
            <a:off x="941900" y="3255350"/>
            <a:ext cx="2010000" cy="905700"/>
          </a:xfrm>
          <a:prstGeom prst="rect">
            <a:avLst/>
          </a:prstGeom>
          <a:solidFill>
            <a:schemeClr val="lt2"/>
          </a:solidFill>
          <a:ln cap="flat" cmpd="sng" w="76200">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400"/>
              <a:t>Tamar Brand-Perez:</a:t>
            </a:r>
            <a:endParaRPr b="1" sz="1400"/>
          </a:p>
          <a:p>
            <a:pPr indent="0" lvl="0" marL="0" rtl="0" algn="l">
              <a:spcBef>
                <a:spcPts val="1200"/>
              </a:spcBef>
              <a:spcAft>
                <a:spcPts val="1200"/>
              </a:spcAft>
              <a:buClr>
                <a:schemeClr val="dk2"/>
              </a:buClr>
              <a:buSzPts val="1100"/>
              <a:buFont typeface="Arial"/>
              <a:buNone/>
            </a:pPr>
            <a:r>
              <a:rPr b="1" lang="en" sz="1400"/>
              <a:t>Database Lead</a:t>
            </a:r>
            <a:endParaRPr sz="1400"/>
          </a:p>
        </p:txBody>
      </p:sp>
      <p:pic>
        <p:nvPicPr>
          <p:cNvPr id="288" name="Google Shape;288;p14"/>
          <p:cNvPicPr preferRelativeResize="0"/>
          <p:nvPr/>
        </p:nvPicPr>
        <p:blipFill>
          <a:blip r:embed="rId3">
            <a:alphaModFix/>
          </a:blip>
          <a:stretch>
            <a:fillRect/>
          </a:stretch>
        </p:blipFill>
        <p:spPr>
          <a:xfrm>
            <a:off x="3624263" y="1751213"/>
            <a:ext cx="1895475" cy="2409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2"/>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Products Reviewed</a:t>
            </a:r>
            <a:endParaRPr/>
          </a:p>
        </p:txBody>
      </p:sp>
      <p:pic>
        <p:nvPicPr>
          <p:cNvPr id="420" name="Google Shape;420;p32"/>
          <p:cNvPicPr preferRelativeResize="0"/>
          <p:nvPr/>
        </p:nvPicPr>
        <p:blipFill>
          <a:blip r:embed="rId3">
            <a:alphaModFix/>
          </a:blip>
          <a:stretch>
            <a:fillRect/>
          </a:stretch>
        </p:blipFill>
        <p:spPr>
          <a:xfrm>
            <a:off x="7861350" y="76199"/>
            <a:ext cx="1211601" cy="983875"/>
          </a:xfrm>
          <a:prstGeom prst="rect">
            <a:avLst/>
          </a:prstGeom>
          <a:noFill/>
          <a:ln>
            <a:noFill/>
          </a:ln>
        </p:spPr>
      </p:pic>
      <p:grpSp>
        <p:nvGrpSpPr>
          <p:cNvPr id="421" name="Google Shape;421;p32"/>
          <p:cNvGrpSpPr/>
          <p:nvPr/>
        </p:nvGrpSpPr>
        <p:grpSpPr>
          <a:xfrm>
            <a:off x="457200" y="1620250"/>
            <a:ext cx="8202026" cy="2689400"/>
            <a:chOff x="152400" y="1620250"/>
            <a:chExt cx="8202026" cy="2689400"/>
          </a:xfrm>
        </p:grpSpPr>
        <p:pic>
          <p:nvPicPr>
            <p:cNvPr id="422" name="Google Shape;422;p32"/>
            <p:cNvPicPr preferRelativeResize="0"/>
            <p:nvPr/>
          </p:nvPicPr>
          <p:blipFill rotWithShape="1">
            <a:blip r:embed="rId4">
              <a:alphaModFix/>
            </a:blip>
            <a:srcRect b="0" l="0" r="8767" t="0"/>
            <a:stretch/>
          </p:blipFill>
          <p:spPr>
            <a:xfrm>
              <a:off x="1273025" y="1620250"/>
              <a:ext cx="7081401" cy="2689400"/>
            </a:xfrm>
            <a:prstGeom prst="rect">
              <a:avLst/>
            </a:prstGeom>
            <a:noFill/>
            <a:ln>
              <a:noFill/>
            </a:ln>
          </p:spPr>
        </p:pic>
        <p:pic>
          <p:nvPicPr>
            <p:cNvPr id="423" name="Google Shape;423;p32"/>
            <p:cNvPicPr preferRelativeResize="0"/>
            <p:nvPr/>
          </p:nvPicPr>
          <p:blipFill>
            <a:blip r:embed="rId5">
              <a:alphaModFix/>
            </a:blip>
            <a:stretch>
              <a:fillRect/>
            </a:stretch>
          </p:blipFill>
          <p:spPr>
            <a:xfrm>
              <a:off x="152400" y="1762088"/>
              <a:ext cx="1008524" cy="555975"/>
            </a:xfrm>
            <a:prstGeom prst="rect">
              <a:avLst/>
            </a:prstGeom>
            <a:noFill/>
            <a:ln>
              <a:noFill/>
            </a:ln>
          </p:spPr>
        </p:pic>
        <p:pic>
          <p:nvPicPr>
            <p:cNvPr id="424" name="Google Shape;424;p32"/>
            <p:cNvPicPr preferRelativeResize="0"/>
            <p:nvPr/>
          </p:nvPicPr>
          <p:blipFill>
            <a:blip r:embed="rId6">
              <a:alphaModFix/>
            </a:blip>
            <a:stretch>
              <a:fillRect/>
            </a:stretch>
          </p:blipFill>
          <p:spPr>
            <a:xfrm>
              <a:off x="152400" y="2316350"/>
              <a:ext cx="1008525" cy="387626"/>
            </a:xfrm>
            <a:prstGeom prst="rect">
              <a:avLst/>
            </a:prstGeom>
            <a:noFill/>
            <a:ln>
              <a:noFill/>
            </a:ln>
          </p:spPr>
        </p:pic>
        <p:pic>
          <p:nvPicPr>
            <p:cNvPr id="425" name="Google Shape;425;p32"/>
            <p:cNvPicPr preferRelativeResize="0"/>
            <p:nvPr/>
          </p:nvPicPr>
          <p:blipFill>
            <a:blip r:embed="rId7">
              <a:alphaModFix/>
            </a:blip>
            <a:stretch>
              <a:fillRect/>
            </a:stretch>
          </p:blipFill>
          <p:spPr>
            <a:xfrm>
              <a:off x="152400" y="2800350"/>
              <a:ext cx="1047900" cy="458800"/>
            </a:xfrm>
            <a:prstGeom prst="rect">
              <a:avLst/>
            </a:prstGeom>
            <a:noFill/>
            <a:ln>
              <a:noFill/>
            </a:ln>
          </p:spPr>
        </p:pic>
        <p:pic>
          <p:nvPicPr>
            <p:cNvPr id="426" name="Google Shape;426;p32"/>
            <p:cNvPicPr preferRelativeResize="0"/>
            <p:nvPr/>
          </p:nvPicPr>
          <p:blipFill>
            <a:blip r:embed="rId8">
              <a:alphaModFix/>
            </a:blip>
            <a:stretch>
              <a:fillRect/>
            </a:stretch>
          </p:blipFill>
          <p:spPr>
            <a:xfrm>
              <a:off x="205000" y="3324194"/>
              <a:ext cx="1008525" cy="415463"/>
            </a:xfrm>
            <a:prstGeom prst="rect">
              <a:avLst/>
            </a:prstGeom>
            <a:noFill/>
            <a:ln>
              <a:noFill/>
            </a:ln>
          </p:spPr>
        </p:pic>
        <p:pic>
          <p:nvPicPr>
            <p:cNvPr id="427" name="Google Shape;427;p32"/>
            <p:cNvPicPr preferRelativeResize="0"/>
            <p:nvPr/>
          </p:nvPicPr>
          <p:blipFill>
            <a:blip r:embed="rId9">
              <a:alphaModFix/>
            </a:blip>
            <a:stretch>
              <a:fillRect/>
            </a:stretch>
          </p:blipFill>
          <p:spPr>
            <a:xfrm>
              <a:off x="237325" y="3803850"/>
              <a:ext cx="878050" cy="4588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3"/>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433" name="Google Shape;433;p33"/>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434" name="Google Shape;434;p33"/>
          <p:cNvPicPr preferRelativeResize="0"/>
          <p:nvPr/>
        </p:nvPicPr>
        <p:blipFill>
          <a:blip r:embed="rId4">
            <a:alphaModFix/>
          </a:blip>
          <a:stretch>
            <a:fillRect/>
          </a:stretch>
        </p:blipFill>
        <p:spPr>
          <a:xfrm>
            <a:off x="5025525" y="63300"/>
            <a:ext cx="2107975" cy="1162075"/>
          </a:xfrm>
          <a:prstGeom prst="rect">
            <a:avLst/>
          </a:prstGeom>
          <a:noFill/>
          <a:ln>
            <a:noFill/>
          </a:ln>
        </p:spPr>
      </p:pic>
      <p:grpSp>
        <p:nvGrpSpPr>
          <p:cNvPr id="435" name="Google Shape;435;p33"/>
          <p:cNvGrpSpPr/>
          <p:nvPr/>
        </p:nvGrpSpPr>
        <p:grpSpPr>
          <a:xfrm>
            <a:off x="453150" y="1378138"/>
            <a:ext cx="3591351" cy="3248838"/>
            <a:chOff x="453150" y="1759138"/>
            <a:chExt cx="3591351" cy="3248838"/>
          </a:xfrm>
        </p:grpSpPr>
        <p:pic>
          <p:nvPicPr>
            <p:cNvPr id="436" name="Google Shape;436;p33"/>
            <p:cNvPicPr preferRelativeResize="0"/>
            <p:nvPr/>
          </p:nvPicPr>
          <p:blipFill>
            <a:blip r:embed="rId5">
              <a:alphaModFix/>
            </a:blip>
            <a:stretch>
              <a:fillRect/>
            </a:stretch>
          </p:blipFill>
          <p:spPr>
            <a:xfrm>
              <a:off x="453150" y="1759138"/>
              <a:ext cx="3591351" cy="3248838"/>
            </a:xfrm>
            <a:prstGeom prst="rect">
              <a:avLst/>
            </a:prstGeom>
            <a:noFill/>
            <a:ln>
              <a:noFill/>
            </a:ln>
          </p:spPr>
        </p:pic>
        <p:sp>
          <p:nvSpPr>
            <p:cNvPr id="437" name="Google Shape;437;p33"/>
            <p:cNvSpPr/>
            <p:nvPr/>
          </p:nvSpPr>
          <p:spPr>
            <a:xfrm>
              <a:off x="2242975" y="22764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961950" y="2571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3487600" y="3273913"/>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2704050" y="3156488"/>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2242975" y="3873838"/>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33"/>
          <p:cNvGrpSpPr/>
          <p:nvPr/>
        </p:nvGrpSpPr>
        <p:grpSpPr>
          <a:xfrm>
            <a:off x="4928150" y="1546350"/>
            <a:ext cx="3142274" cy="3063750"/>
            <a:chOff x="4928150" y="1927350"/>
            <a:chExt cx="3142274" cy="3063750"/>
          </a:xfrm>
        </p:grpSpPr>
        <p:pic>
          <p:nvPicPr>
            <p:cNvPr id="443" name="Google Shape;443;p33"/>
            <p:cNvPicPr preferRelativeResize="0"/>
            <p:nvPr/>
          </p:nvPicPr>
          <p:blipFill>
            <a:blip r:embed="rId6">
              <a:alphaModFix/>
            </a:blip>
            <a:stretch>
              <a:fillRect/>
            </a:stretch>
          </p:blipFill>
          <p:spPr>
            <a:xfrm>
              <a:off x="4928150" y="1927350"/>
              <a:ext cx="3142274" cy="3063750"/>
            </a:xfrm>
            <a:prstGeom prst="rect">
              <a:avLst/>
            </a:prstGeom>
            <a:noFill/>
            <a:ln>
              <a:noFill/>
            </a:ln>
          </p:spPr>
        </p:pic>
        <p:sp>
          <p:nvSpPr>
            <p:cNvPr id="444" name="Google Shape;444;p33"/>
            <p:cNvSpPr/>
            <p:nvPr/>
          </p:nvSpPr>
          <p:spPr>
            <a:xfrm>
              <a:off x="5802625" y="23524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5600125" y="30546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7432025" y="27910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3"/>
          <p:cNvGrpSpPr/>
          <p:nvPr/>
        </p:nvGrpSpPr>
        <p:grpSpPr>
          <a:xfrm>
            <a:off x="704275" y="4667100"/>
            <a:ext cx="3142200" cy="384900"/>
            <a:chOff x="780475" y="4743300"/>
            <a:chExt cx="3142200" cy="384900"/>
          </a:xfrm>
        </p:grpSpPr>
        <p:sp>
          <p:nvSpPr>
            <p:cNvPr id="448" name="Google Shape;448;p33"/>
            <p:cNvSpPr txBox="1"/>
            <p:nvPr/>
          </p:nvSpPr>
          <p:spPr>
            <a:xfrm>
              <a:off x="780475" y="4743300"/>
              <a:ext cx="3142200" cy="3849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Vegan, love, good, really, great</a:t>
              </a:r>
              <a:endParaRPr sz="1300">
                <a:latin typeface="Nunito"/>
                <a:ea typeface="Nunito"/>
                <a:cs typeface="Nunito"/>
                <a:sym typeface="Nunito"/>
              </a:endParaRPr>
            </a:p>
          </p:txBody>
        </p:sp>
        <p:sp>
          <p:nvSpPr>
            <p:cNvPr id="449" name="Google Shape;449;p33"/>
            <p:cNvSpPr/>
            <p:nvPr/>
          </p:nvSpPr>
          <p:spPr>
            <a:xfrm>
              <a:off x="863250" y="4833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
        <p:nvSpPr>
          <p:cNvPr id="450" name="Google Shape;450;p33"/>
          <p:cNvSpPr txBox="1"/>
          <p:nvPr/>
        </p:nvSpPr>
        <p:spPr>
          <a:xfrm>
            <a:off x="4433600" y="4451400"/>
            <a:ext cx="34800" cy="87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grpSp>
        <p:nvGrpSpPr>
          <p:cNvPr id="451" name="Google Shape;451;p33"/>
          <p:cNvGrpSpPr/>
          <p:nvPr/>
        </p:nvGrpSpPr>
        <p:grpSpPr>
          <a:xfrm>
            <a:off x="4990875" y="4659450"/>
            <a:ext cx="3142200" cy="400200"/>
            <a:chOff x="5025525" y="4626975"/>
            <a:chExt cx="3142200" cy="400200"/>
          </a:xfrm>
        </p:grpSpPr>
        <p:sp>
          <p:nvSpPr>
            <p:cNvPr id="452" name="Google Shape;452;p33"/>
            <p:cNvSpPr txBox="1"/>
            <p:nvPr/>
          </p:nvSpPr>
          <p:spPr>
            <a:xfrm>
              <a:off x="5025525" y="4626975"/>
              <a:ext cx="3142200" cy="4002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Product, bad, smell</a:t>
              </a:r>
              <a:endParaRPr sz="1300">
                <a:latin typeface="Nunito"/>
                <a:ea typeface="Nunito"/>
                <a:cs typeface="Nunito"/>
                <a:sym typeface="Nunito"/>
              </a:endParaRPr>
            </a:p>
          </p:txBody>
        </p:sp>
        <p:sp>
          <p:nvSpPr>
            <p:cNvPr id="453" name="Google Shape;453;p33"/>
            <p:cNvSpPr/>
            <p:nvPr/>
          </p:nvSpPr>
          <p:spPr>
            <a:xfrm>
              <a:off x="5106425" y="4725075"/>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Keyword frequency by brand in </a:t>
            </a:r>
            <a:r>
              <a:rPr lang="en">
                <a:solidFill>
                  <a:srgbClr val="4A86E8"/>
                </a:solidFill>
              </a:rPr>
              <a:t>positive</a:t>
            </a:r>
            <a:r>
              <a:rPr lang="en"/>
              <a:t> reviews</a:t>
            </a:r>
            <a:endParaRPr/>
          </a:p>
        </p:txBody>
      </p:sp>
      <p:grpSp>
        <p:nvGrpSpPr>
          <p:cNvPr id="459" name="Google Shape;459;p34"/>
          <p:cNvGrpSpPr/>
          <p:nvPr/>
        </p:nvGrpSpPr>
        <p:grpSpPr>
          <a:xfrm>
            <a:off x="210150" y="1674075"/>
            <a:ext cx="8301874" cy="1700775"/>
            <a:chOff x="210150" y="1674075"/>
            <a:chExt cx="8301874" cy="1700775"/>
          </a:xfrm>
        </p:grpSpPr>
        <p:grpSp>
          <p:nvGrpSpPr>
            <p:cNvPr id="460" name="Google Shape;460;p34"/>
            <p:cNvGrpSpPr/>
            <p:nvPr/>
          </p:nvGrpSpPr>
          <p:grpSpPr>
            <a:xfrm>
              <a:off x="210150" y="1876500"/>
              <a:ext cx="641675" cy="1417825"/>
              <a:chOff x="210150" y="1876500"/>
              <a:chExt cx="641675" cy="1417825"/>
            </a:xfrm>
          </p:grpSpPr>
          <p:pic>
            <p:nvPicPr>
              <p:cNvPr id="461" name="Google Shape;461;p34"/>
              <p:cNvPicPr preferRelativeResize="0"/>
              <p:nvPr/>
            </p:nvPicPr>
            <p:blipFill>
              <a:blip r:embed="rId3">
                <a:alphaModFix/>
              </a:blip>
              <a:stretch>
                <a:fillRect/>
              </a:stretch>
            </p:blipFill>
            <p:spPr>
              <a:xfrm>
                <a:off x="210150" y="1876500"/>
                <a:ext cx="590025" cy="325250"/>
              </a:xfrm>
              <a:prstGeom prst="rect">
                <a:avLst/>
              </a:prstGeom>
              <a:noFill/>
              <a:ln>
                <a:noFill/>
              </a:ln>
            </p:spPr>
          </p:pic>
          <p:pic>
            <p:nvPicPr>
              <p:cNvPr id="462" name="Google Shape;462;p34"/>
              <p:cNvPicPr preferRelativeResize="0"/>
              <p:nvPr/>
            </p:nvPicPr>
            <p:blipFill>
              <a:blip r:embed="rId4">
                <a:alphaModFix/>
              </a:blip>
              <a:stretch>
                <a:fillRect/>
              </a:stretch>
            </p:blipFill>
            <p:spPr>
              <a:xfrm>
                <a:off x="210150" y="2248925"/>
                <a:ext cx="590025" cy="226773"/>
              </a:xfrm>
              <a:prstGeom prst="rect">
                <a:avLst/>
              </a:prstGeom>
              <a:noFill/>
              <a:ln>
                <a:noFill/>
              </a:ln>
            </p:spPr>
          </p:pic>
          <p:pic>
            <p:nvPicPr>
              <p:cNvPr id="463" name="Google Shape;463;p34"/>
              <p:cNvPicPr preferRelativeResize="0"/>
              <p:nvPr/>
            </p:nvPicPr>
            <p:blipFill>
              <a:blip r:embed="rId5">
                <a:alphaModFix/>
              </a:blip>
              <a:stretch>
                <a:fillRect/>
              </a:stretch>
            </p:blipFill>
            <p:spPr>
              <a:xfrm>
                <a:off x="210150" y="2466525"/>
                <a:ext cx="641675" cy="280942"/>
              </a:xfrm>
              <a:prstGeom prst="rect">
                <a:avLst/>
              </a:prstGeom>
              <a:noFill/>
              <a:ln>
                <a:noFill/>
              </a:ln>
            </p:spPr>
          </p:pic>
          <p:pic>
            <p:nvPicPr>
              <p:cNvPr id="464" name="Google Shape;464;p34"/>
              <p:cNvPicPr preferRelativeResize="0"/>
              <p:nvPr/>
            </p:nvPicPr>
            <p:blipFill>
              <a:blip r:embed="rId6">
                <a:alphaModFix/>
              </a:blip>
              <a:stretch>
                <a:fillRect/>
              </a:stretch>
            </p:blipFill>
            <p:spPr>
              <a:xfrm>
                <a:off x="210150" y="2794650"/>
                <a:ext cx="505926" cy="208425"/>
              </a:xfrm>
              <a:prstGeom prst="rect">
                <a:avLst/>
              </a:prstGeom>
              <a:noFill/>
              <a:ln>
                <a:noFill/>
              </a:ln>
            </p:spPr>
          </p:pic>
          <p:pic>
            <p:nvPicPr>
              <p:cNvPr id="465" name="Google Shape;465;p34"/>
              <p:cNvPicPr preferRelativeResize="0"/>
              <p:nvPr/>
            </p:nvPicPr>
            <p:blipFill>
              <a:blip r:embed="rId7">
                <a:alphaModFix/>
              </a:blip>
              <a:stretch>
                <a:fillRect/>
              </a:stretch>
            </p:blipFill>
            <p:spPr>
              <a:xfrm>
                <a:off x="210150" y="3029975"/>
                <a:ext cx="505912" cy="264350"/>
              </a:xfrm>
              <a:prstGeom prst="rect">
                <a:avLst/>
              </a:prstGeom>
              <a:noFill/>
              <a:ln>
                <a:noFill/>
              </a:ln>
            </p:spPr>
          </p:pic>
        </p:grpSp>
        <p:pic>
          <p:nvPicPr>
            <p:cNvPr id="466" name="Google Shape;466;p34"/>
            <p:cNvPicPr preferRelativeResize="0"/>
            <p:nvPr/>
          </p:nvPicPr>
          <p:blipFill>
            <a:blip r:embed="rId8">
              <a:alphaModFix/>
            </a:blip>
            <a:stretch>
              <a:fillRect/>
            </a:stretch>
          </p:blipFill>
          <p:spPr>
            <a:xfrm>
              <a:off x="841800" y="1674075"/>
              <a:ext cx="7670224" cy="1700775"/>
            </a:xfrm>
            <a:prstGeom prst="rect">
              <a:avLst/>
            </a:prstGeom>
            <a:noFill/>
            <a:ln>
              <a:noFill/>
            </a:ln>
          </p:spPr>
        </p:pic>
        <p:sp>
          <p:nvSpPr>
            <p:cNvPr id="467" name="Google Shape;467;p34"/>
            <p:cNvSpPr/>
            <p:nvPr/>
          </p:nvSpPr>
          <p:spPr>
            <a:xfrm>
              <a:off x="1822050" y="1876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2507850" y="1876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3193650" y="24099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3803250" y="1876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4489050" y="24099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5142750" y="27147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5784450" y="1876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a:off x="6470250" y="18765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7079850" y="2409900"/>
              <a:ext cx="6876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7765650" y="2943300"/>
              <a:ext cx="641700" cy="28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7" name="Google Shape;477;p34"/>
          <p:cNvPicPr preferRelativeResize="0"/>
          <p:nvPr/>
        </p:nvPicPr>
        <p:blipFill>
          <a:blip r:embed="rId9">
            <a:alphaModFix/>
          </a:blip>
          <a:stretch>
            <a:fillRect/>
          </a:stretch>
        </p:blipFill>
        <p:spPr>
          <a:xfrm>
            <a:off x="7861350" y="76199"/>
            <a:ext cx="1211601" cy="983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35"/>
          <p:cNvSpPr txBox="1"/>
          <p:nvPr>
            <p:ph idx="1" type="body"/>
          </p:nvPr>
        </p:nvSpPr>
        <p:spPr>
          <a:xfrm>
            <a:off x="1303800" y="4215175"/>
            <a:ext cx="5843100" cy="53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t>Review v. Price by Brand per Year</a:t>
            </a:r>
            <a:endParaRPr b="1" sz="2000"/>
          </a:p>
        </p:txBody>
      </p:sp>
      <p:pic>
        <p:nvPicPr>
          <p:cNvPr id="483" name="Google Shape;483;p35"/>
          <p:cNvPicPr preferRelativeResize="0"/>
          <p:nvPr/>
        </p:nvPicPr>
        <p:blipFill>
          <a:blip r:embed="rId3">
            <a:alphaModFix/>
          </a:blip>
          <a:stretch>
            <a:fillRect/>
          </a:stretch>
        </p:blipFill>
        <p:spPr>
          <a:xfrm>
            <a:off x="152400" y="152400"/>
            <a:ext cx="8839204" cy="33880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487" name="Shape 487"/>
        <p:cNvGrpSpPr/>
        <p:nvPr/>
      </p:nvGrpSpPr>
      <p:grpSpPr>
        <a:xfrm>
          <a:off x="0" y="0"/>
          <a:ext cx="0" cy="0"/>
          <a:chOff x="0" y="0"/>
          <a:chExt cx="0" cy="0"/>
        </a:xfrm>
      </p:grpSpPr>
      <p:sp>
        <p:nvSpPr>
          <p:cNvPr id="488" name="Google Shape;488;p36"/>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Conclusion</a:t>
            </a:r>
            <a:endParaRPr>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accent3"/>
            </a:gs>
          </a:gsLst>
          <a:lin ang="5400012" scaled="0"/>
        </a:gradFill>
      </p:bgPr>
    </p:bg>
    <p:spTree>
      <p:nvGrpSpPr>
        <p:cNvPr id="492" name="Shape 492"/>
        <p:cNvGrpSpPr/>
        <p:nvPr/>
      </p:nvGrpSpPr>
      <p:grpSpPr>
        <a:xfrm>
          <a:off x="0" y="0"/>
          <a:ext cx="0" cy="0"/>
          <a:chOff x="0" y="0"/>
          <a:chExt cx="0" cy="0"/>
        </a:xfrm>
      </p:grpSpPr>
      <p:sp>
        <p:nvSpPr>
          <p:cNvPr id="493" name="Google Shape;493;p3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494" name="Google Shape;494;p3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74650" lvl="0" marL="457200" rtl="0" algn="l">
              <a:lnSpc>
                <a:spcPct val="150000"/>
              </a:lnSpc>
              <a:spcBef>
                <a:spcPts val="0"/>
              </a:spcBef>
              <a:spcAft>
                <a:spcPts val="0"/>
              </a:spcAft>
              <a:buSzPts val="2300"/>
              <a:buChar char="●"/>
            </a:pPr>
            <a:r>
              <a:rPr lang="en" sz="2300"/>
              <a:t>80.### % accuracy from ML model</a:t>
            </a:r>
            <a:endParaRPr sz="2300"/>
          </a:p>
          <a:p>
            <a:pPr indent="-374650" lvl="0" marL="457200" rtl="0" algn="l">
              <a:lnSpc>
                <a:spcPct val="150000"/>
              </a:lnSpc>
              <a:spcBef>
                <a:spcPts val="0"/>
              </a:spcBef>
              <a:spcAft>
                <a:spcPts val="0"/>
              </a:spcAft>
              <a:buSzPts val="2300"/>
              <a:buChar char="●"/>
            </a:pPr>
            <a:r>
              <a:rPr lang="en" sz="2300"/>
              <a:t>Limitations</a:t>
            </a:r>
            <a:endParaRPr sz="2300"/>
          </a:p>
          <a:p>
            <a:pPr indent="0" lvl="0" marL="0" rtl="0" algn="l">
              <a:spcBef>
                <a:spcPts val="1200"/>
              </a:spcBef>
              <a:spcAft>
                <a:spcPts val="1200"/>
              </a:spcAft>
              <a:buNone/>
            </a:pPr>
            <a:r>
              <a:t/>
            </a: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accent3"/>
            </a:gs>
          </a:gsLst>
          <a:lin ang="5400012" scaled="0"/>
        </a:gradFill>
      </p:bgPr>
    </p:bg>
    <p:spTree>
      <p:nvGrpSpPr>
        <p:cNvPr id="498" name="Shape 498"/>
        <p:cNvGrpSpPr/>
        <p:nvPr/>
      </p:nvGrpSpPr>
      <p:grpSpPr>
        <a:xfrm>
          <a:off x="0" y="0"/>
          <a:ext cx="0" cy="0"/>
          <a:chOff x="0" y="0"/>
          <a:chExt cx="0" cy="0"/>
        </a:xfrm>
      </p:grpSpPr>
      <p:sp>
        <p:nvSpPr>
          <p:cNvPr id="499" name="Google Shape;499;p3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 Summary</a:t>
            </a:r>
            <a:endParaRPr/>
          </a:p>
        </p:txBody>
      </p:sp>
      <p:sp>
        <p:nvSpPr>
          <p:cNvPr id="500" name="Google Shape;500;p38"/>
          <p:cNvSpPr txBox="1"/>
          <p:nvPr>
            <p:ph idx="1" type="body"/>
          </p:nvPr>
        </p:nvSpPr>
        <p:spPr>
          <a:xfrm>
            <a:off x="599625" y="1775750"/>
            <a:ext cx="3430500" cy="2541600"/>
          </a:xfrm>
          <a:prstGeom prst="rect">
            <a:avLst/>
          </a:prstGeom>
        </p:spPr>
        <p:txBody>
          <a:bodyPr anchorCtr="0" anchor="t" bIns="91425" lIns="91425" spcFirstLastPara="1" rIns="91425" wrap="square" tIns="91425">
            <a:normAutofit fontScale="25000" lnSpcReduction="20000"/>
          </a:bodyPr>
          <a:lstStyle/>
          <a:p>
            <a:pPr indent="0" lvl="0" marL="0" rtl="0" algn="ctr">
              <a:lnSpc>
                <a:spcPct val="100000"/>
              </a:lnSpc>
              <a:spcBef>
                <a:spcPts val="1600"/>
              </a:spcBef>
              <a:spcAft>
                <a:spcPts val="0"/>
              </a:spcAft>
              <a:buNone/>
            </a:pPr>
            <a:r>
              <a:rPr b="1" lang="en" sz="6140" u="sng">
                <a:solidFill>
                  <a:srgbClr val="2B2B2B"/>
                </a:solidFill>
                <a:latin typeface="Roboto"/>
                <a:ea typeface="Roboto"/>
                <a:cs typeface="Roboto"/>
                <a:sym typeface="Roboto"/>
              </a:rPr>
              <a:t>Recommendation for Future Analysis</a:t>
            </a:r>
            <a:endParaRPr b="1" sz="6140" u="sng">
              <a:solidFill>
                <a:srgbClr val="2B2B2B"/>
              </a:solidFill>
              <a:latin typeface="Roboto"/>
              <a:ea typeface="Roboto"/>
              <a:cs typeface="Roboto"/>
              <a:sym typeface="Roboto"/>
            </a:endParaRPr>
          </a:p>
          <a:p>
            <a:pPr indent="-326072" lvl="0" marL="457200" rtl="0" algn="l">
              <a:lnSpc>
                <a:spcPct val="150000"/>
              </a:lnSpc>
              <a:spcBef>
                <a:spcPts val="4600"/>
              </a:spcBef>
              <a:spcAft>
                <a:spcPts val="0"/>
              </a:spcAft>
              <a:buClr>
                <a:srgbClr val="2B2B2B"/>
              </a:buClr>
              <a:buSzPct val="100000"/>
              <a:buFont typeface="Roboto"/>
              <a:buChar char="●"/>
            </a:pPr>
            <a:r>
              <a:rPr lang="en" sz="6140">
                <a:solidFill>
                  <a:srgbClr val="2B2B2B"/>
                </a:solidFill>
                <a:latin typeface="Roboto"/>
                <a:ea typeface="Roboto"/>
                <a:cs typeface="Roboto"/>
                <a:sym typeface="Roboto"/>
              </a:rPr>
              <a:t>Interactive visualizations</a:t>
            </a:r>
            <a:endParaRPr sz="6140">
              <a:solidFill>
                <a:srgbClr val="2B2B2B"/>
              </a:solidFill>
              <a:latin typeface="Roboto"/>
              <a:ea typeface="Roboto"/>
              <a:cs typeface="Roboto"/>
              <a:sym typeface="Roboto"/>
            </a:endParaRPr>
          </a:p>
          <a:p>
            <a:pPr indent="-326072" lvl="0" marL="457200" rtl="0" algn="l">
              <a:lnSpc>
                <a:spcPct val="150000"/>
              </a:lnSpc>
              <a:spcBef>
                <a:spcPts val="0"/>
              </a:spcBef>
              <a:spcAft>
                <a:spcPts val="0"/>
              </a:spcAft>
              <a:buClr>
                <a:srgbClr val="2B2B2B"/>
              </a:buClr>
              <a:buSzPct val="100000"/>
              <a:buFont typeface="Roboto"/>
              <a:buChar char="●"/>
            </a:pPr>
            <a:r>
              <a:rPr lang="en" sz="6140">
                <a:solidFill>
                  <a:srgbClr val="2B2B2B"/>
                </a:solidFill>
                <a:latin typeface="Roboto"/>
                <a:ea typeface="Roboto"/>
                <a:cs typeface="Roboto"/>
                <a:sym typeface="Roboto"/>
              </a:rPr>
              <a:t>Larger data set </a:t>
            </a:r>
            <a:endParaRPr sz="6140">
              <a:solidFill>
                <a:srgbClr val="2B2B2B"/>
              </a:solidFill>
              <a:latin typeface="Roboto"/>
              <a:ea typeface="Roboto"/>
              <a:cs typeface="Roboto"/>
              <a:sym typeface="Roboto"/>
            </a:endParaRPr>
          </a:p>
          <a:p>
            <a:pPr indent="0" lvl="0" marL="0" rtl="0" algn="l">
              <a:lnSpc>
                <a:spcPct val="150000"/>
              </a:lnSpc>
              <a:spcBef>
                <a:spcPts val="4600"/>
              </a:spcBef>
              <a:spcAft>
                <a:spcPts val="0"/>
              </a:spcAft>
              <a:buNone/>
            </a:pPr>
            <a:r>
              <a:t/>
            </a:r>
            <a:endParaRPr sz="1000">
              <a:solidFill>
                <a:srgbClr val="2B2B2B"/>
              </a:solidFill>
              <a:latin typeface="Roboto"/>
              <a:ea typeface="Roboto"/>
              <a:cs typeface="Roboto"/>
              <a:sym typeface="Roboto"/>
            </a:endParaRPr>
          </a:p>
          <a:p>
            <a:pPr indent="0" lvl="0" marL="0" rtl="0" algn="l">
              <a:spcBef>
                <a:spcPts val="3800"/>
              </a:spcBef>
              <a:spcAft>
                <a:spcPts val="1200"/>
              </a:spcAft>
              <a:buNone/>
            </a:pPr>
            <a:r>
              <a:t/>
            </a:r>
            <a:endParaRPr/>
          </a:p>
        </p:txBody>
      </p:sp>
      <p:sp>
        <p:nvSpPr>
          <p:cNvPr id="501" name="Google Shape;501;p38"/>
          <p:cNvSpPr txBox="1"/>
          <p:nvPr>
            <p:ph idx="2" type="body"/>
          </p:nvPr>
        </p:nvSpPr>
        <p:spPr>
          <a:xfrm>
            <a:off x="4699825" y="1775750"/>
            <a:ext cx="4056600" cy="2541600"/>
          </a:xfrm>
          <a:prstGeom prst="rect">
            <a:avLst/>
          </a:prstGeom>
        </p:spPr>
        <p:txBody>
          <a:bodyPr anchorCtr="0" anchor="t" bIns="91425" lIns="91425" spcFirstLastPara="1" rIns="91425" wrap="square" tIns="91425">
            <a:normAutofit/>
          </a:bodyPr>
          <a:lstStyle/>
          <a:p>
            <a:pPr indent="0" lvl="0" marL="0" rtl="0" algn="ctr">
              <a:lnSpc>
                <a:spcPct val="150000"/>
              </a:lnSpc>
              <a:spcBef>
                <a:spcPts val="1600"/>
              </a:spcBef>
              <a:spcAft>
                <a:spcPts val="0"/>
              </a:spcAft>
              <a:buNone/>
            </a:pPr>
            <a:r>
              <a:rPr b="1" lang="en" sz="1500" u="sng">
                <a:solidFill>
                  <a:srgbClr val="2B2B2B"/>
                </a:solidFill>
                <a:latin typeface="Roboto"/>
                <a:ea typeface="Roboto"/>
                <a:cs typeface="Roboto"/>
                <a:sym typeface="Roboto"/>
              </a:rPr>
              <a:t>What Our Team Would Have Done Differently</a:t>
            </a:r>
            <a:endParaRPr b="1" sz="1500" u="sng">
              <a:solidFill>
                <a:srgbClr val="2B2B2B"/>
              </a:solidFill>
              <a:latin typeface="Roboto"/>
              <a:ea typeface="Roboto"/>
              <a:cs typeface="Roboto"/>
              <a:sym typeface="Roboto"/>
            </a:endParaRPr>
          </a:p>
          <a:p>
            <a:pPr indent="-323850" lvl="0" marL="457200" rtl="0" algn="l">
              <a:lnSpc>
                <a:spcPct val="150000"/>
              </a:lnSpc>
              <a:spcBef>
                <a:spcPts val="38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Improve the algorithm to make it more than 80% accurate</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Algorithm does not consider the order</a:t>
            </a:r>
            <a:endParaRPr sz="1500">
              <a:solidFill>
                <a:srgbClr val="2B2B2B"/>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9"/>
          <p:cNvSpPr txBox="1"/>
          <p:nvPr>
            <p:ph type="title"/>
          </p:nvPr>
        </p:nvSpPr>
        <p:spPr>
          <a:xfrm>
            <a:off x="1388625" y="772725"/>
            <a:ext cx="6366900" cy="1863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Demo</a:t>
            </a:r>
            <a:endParaRPr/>
          </a:p>
        </p:txBody>
      </p:sp>
      <p:sp>
        <p:nvSpPr>
          <p:cNvPr id="507" name="Google Shape;507;p39"/>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700"/>
              <a:t>https://project-group-3.herokuapp.com/</a:t>
            </a:r>
            <a:endParaRPr sz="27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t>Interactive Dashboard</a:t>
            </a:r>
            <a:endParaRPr b="1" sz="2000"/>
          </a:p>
        </p:txBody>
      </p:sp>
      <p:pic>
        <p:nvPicPr>
          <p:cNvPr id="513" name="Google Shape;513;p40"/>
          <p:cNvPicPr preferRelativeResize="0"/>
          <p:nvPr/>
        </p:nvPicPr>
        <p:blipFill>
          <a:blip r:embed="rId3">
            <a:alphaModFix/>
          </a:blip>
          <a:stretch>
            <a:fillRect/>
          </a:stretch>
        </p:blipFill>
        <p:spPr>
          <a:xfrm>
            <a:off x="206100" y="472826"/>
            <a:ext cx="8839199" cy="28554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Things to include from the module</a:t>
            </a:r>
            <a:endParaRPr/>
          </a:p>
        </p:txBody>
      </p:sp>
      <p:sp>
        <p:nvSpPr>
          <p:cNvPr id="519" name="Google Shape;519;p4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25000" lnSpcReduction="20000"/>
          </a:bodyPr>
          <a:lstStyle/>
          <a:p>
            <a:pPr indent="0" lvl="0" marL="0" rtl="0" algn="l">
              <a:lnSpc>
                <a:spcPct val="100000"/>
              </a:lnSpc>
              <a:spcBef>
                <a:spcPts val="1500"/>
              </a:spcBef>
              <a:spcAft>
                <a:spcPts val="0"/>
              </a:spcAft>
              <a:buClr>
                <a:schemeClr val="dk1"/>
              </a:buClr>
              <a:buSzPct val="26142"/>
              <a:buFont typeface="Arial"/>
              <a:buNone/>
            </a:pPr>
            <a:r>
              <a:rPr lang="en" sz="4207">
                <a:solidFill>
                  <a:srgbClr val="2B2B2B"/>
                </a:solidFill>
                <a:latin typeface="Roboto"/>
                <a:ea typeface="Roboto"/>
                <a:cs typeface="Roboto"/>
                <a:sym typeface="Roboto"/>
              </a:rPr>
              <a:t>Content: The presentation should tell a cohesive story about the project and include the following:</a:t>
            </a:r>
            <a:endParaRPr sz="4207">
              <a:solidFill>
                <a:srgbClr val="2B2B2B"/>
              </a:solidFill>
              <a:latin typeface="Roboto"/>
              <a:ea typeface="Roboto"/>
              <a:cs typeface="Roboto"/>
              <a:sym typeface="Roboto"/>
            </a:endParaRPr>
          </a:p>
          <a:p>
            <a:pPr indent="-295397" lvl="0" marL="457200" rtl="0" algn="l">
              <a:lnSpc>
                <a:spcPct val="150000"/>
              </a:lnSpc>
              <a:spcBef>
                <a:spcPts val="160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Selected topic</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Reason the topic was selected</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Description of the source of data</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Questions the team hopes to answer with the data</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Description of the data exploration phase of the project</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a:solidFill>
                  <a:srgbClr val="2B2B2B"/>
                </a:solidFill>
                <a:latin typeface="Roboto"/>
                <a:ea typeface="Roboto"/>
                <a:cs typeface="Roboto"/>
                <a:sym typeface="Roboto"/>
              </a:rPr>
              <a:t>Description of the analysis phase of the project</a:t>
            </a:r>
            <a:endParaRPr sz="4207">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Technologies, languages, tools, and algorithms used throughout the project</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a:solidFill>
                  <a:srgbClr val="2B2B2B"/>
                </a:solidFill>
                <a:latin typeface="Roboto"/>
                <a:ea typeface="Roboto"/>
                <a:cs typeface="Roboto"/>
                <a:sym typeface="Roboto"/>
              </a:rPr>
              <a:t>Result of analysis</a:t>
            </a:r>
            <a:endParaRPr sz="4207">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Recommendation for future analysis</a:t>
            </a:r>
            <a:endParaRPr sz="4207" strike="sngStrike">
              <a:solidFill>
                <a:srgbClr val="2B2B2B"/>
              </a:solidFill>
              <a:latin typeface="Roboto"/>
              <a:ea typeface="Roboto"/>
              <a:cs typeface="Roboto"/>
              <a:sym typeface="Roboto"/>
            </a:endParaRPr>
          </a:p>
          <a:p>
            <a:pPr indent="-295397" lvl="0" marL="457200" rtl="0" algn="l">
              <a:lnSpc>
                <a:spcPct val="150000"/>
              </a:lnSpc>
              <a:spcBef>
                <a:spcPts val="0"/>
              </a:spcBef>
              <a:spcAft>
                <a:spcPts val="0"/>
              </a:spcAft>
              <a:buClr>
                <a:srgbClr val="2B2B2B"/>
              </a:buClr>
              <a:buSzPct val="100000"/>
              <a:buFont typeface="Roboto"/>
              <a:buChar char="●"/>
            </a:pPr>
            <a:r>
              <a:rPr lang="en" sz="4207" strike="sngStrike">
                <a:solidFill>
                  <a:srgbClr val="2B2B2B"/>
                </a:solidFill>
                <a:latin typeface="Roboto"/>
                <a:ea typeface="Roboto"/>
                <a:cs typeface="Roboto"/>
                <a:sym typeface="Roboto"/>
              </a:rPr>
              <a:t>Anything the team would have done differently</a:t>
            </a:r>
            <a:endParaRPr sz="4207" strike="sngStrike">
              <a:solidFill>
                <a:srgbClr val="2B2B2B"/>
              </a:solidFill>
              <a:latin typeface="Roboto"/>
              <a:ea typeface="Roboto"/>
              <a:cs typeface="Roboto"/>
              <a:sym typeface="Roboto"/>
            </a:endParaRPr>
          </a:p>
          <a:p>
            <a:pPr indent="0" lvl="0" marL="457200" rtl="0" algn="l">
              <a:lnSpc>
                <a:spcPct val="150000"/>
              </a:lnSpc>
              <a:spcBef>
                <a:spcPts val="3800"/>
              </a:spcBef>
              <a:spcAft>
                <a:spcPts val="0"/>
              </a:spcAft>
              <a:buNone/>
            </a:pPr>
            <a:r>
              <a:t/>
            </a:r>
            <a:endParaRPr sz="1500">
              <a:solidFill>
                <a:srgbClr val="2B2B2B"/>
              </a:solidFill>
              <a:latin typeface="Roboto"/>
              <a:ea typeface="Roboto"/>
              <a:cs typeface="Roboto"/>
              <a:sym typeface="Roboto"/>
            </a:endParaRPr>
          </a:p>
          <a:p>
            <a:pPr indent="0" lvl="0" marL="0" rtl="0" algn="l">
              <a:spcBef>
                <a:spcPts val="38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accent3"/>
            </a:gs>
          </a:gsLst>
          <a:lin ang="5400012" scaled="0"/>
        </a:gradFill>
      </p:bgPr>
    </p:bg>
    <p:spTree>
      <p:nvGrpSpPr>
        <p:cNvPr id="292" name="Shape 292"/>
        <p:cNvGrpSpPr/>
        <p:nvPr/>
      </p:nvGrpSpPr>
      <p:grpSpPr>
        <a:xfrm>
          <a:off x="0" y="0"/>
          <a:ext cx="0" cy="0"/>
          <a:chOff x="0" y="0"/>
          <a:chExt cx="0" cy="0"/>
        </a:xfrm>
      </p:grpSpPr>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Executive Summary</a:t>
            </a:r>
            <a:endParaRPr/>
          </a:p>
        </p:txBody>
      </p:sp>
      <p:sp>
        <p:nvSpPr>
          <p:cNvPr id="294" name="Google Shape;294;p15"/>
          <p:cNvSpPr txBox="1"/>
          <p:nvPr>
            <p:ph idx="1" type="body"/>
          </p:nvPr>
        </p:nvSpPr>
        <p:spPr>
          <a:xfrm>
            <a:off x="311700" y="1234075"/>
            <a:ext cx="8610000" cy="3619200"/>
          </a:xfrm>
          <a:prstGeom prst="rect">
            <a:avLst/>
          </a:prstGeom>
        </p:spPr>
        <p:txBody>
          <a:bodyPr anchorCtr="0" anchor="t" bIns="91425" lIns="91425" spcFirstLastPara="1" rIns="91425" wrap="square" tIns="91425">
            <a:normAutofit/>
          </a:bodyPr>
          <a:lstStyle/>
          <a:p>
            <a:pPr indent="0" lvl="0" marL="0" rtl="0" algn="l">
              <a:lnSpc>
                <a:spcPct val="100000"/>
              </a:lnSpc>
              <a:spcBef>
                <a:spcPts val="1500"/>
              </a:spcBef>
              <a:spcAft>
                <a:spcPts val="0"/>
              </a:spcAft>
              <a:buNone/>
            </a:pPr>
            <a:r>
              <a:rPr b="1" i="1" lang="en" sz="1900">
                <a:solidFill>
                  <a:srgbClr val="2B2B2B"/>
                </a:solidFill>
                <a:latin typeface="Roboto"/>
                <a:ea typeface="Roboto"/>
                <a:cs typeface="Roboto"/>
                <a:sym typeface="Roboto"/>
              </a:rPr>
              <a:t>Overview</a:t>
            </a:r>
            <a:endParaRPr b="1" i="1" sz="1900">
              <a:solidFill>
                <a:srgbClr val="2B2B2B"/>
              </a:solidFill>
              <a:latin typeface="Roboto"/>
              <a:ea typeface="Roboto"/>
              <a:cs typeface="Roboto"/>
              <a:sym typeface="Roboto"/>
            </a:endParaRPr>
          </a:p>
          <a:p>
            <a:pPr indent="0" lvl="0" marL="0" rtl="0" algn="l">
              <a:lnSpc>
                <a:spcPct val="100000"/>
              </a:lnSpc>
              <a:spcBef>
                <a:spcPts val="1500"/>
              </a:spcBef>
              <a:spcAft>
                <a:spcPts val="0"/>
              </a:spcAft>
              <a:buNone/>
            </a:pPr>
            <a:r>
              <a:rPr lang="en" sz="1900">
                <a:solidFill>
                  <a:srgbClr val="2B2B2B"/>
                </a:solidFill>
                <a:latin typeface="Roboto"/>
                <a:ea typeface="Roboto"/>
                <a:cs typeface="Roboto"/>
                <a:sym typeface="Roboto"/>
              </a:rPr>
              <a:t>The fake meat industry has recently experienced a dramatic positive shift in consumer interest and exponential growth. Our team wants to </a:t>
            </a:r>
            <a:r>
              <a:rPr lang="en" sz="1900">
                <a:solidFill>
                  <a:srgbClr val="2B2B2B"/>
                </a:solidFill>
                <a:latin typeface="Roboto"/>
                <a:ea typeface="Roboto"/>
                <a:cs typeface="Roboto"/>
                <a:sym typeface="Roboto"/>
              </a:rPr>
              <a:t>predict how consumer reviews affect ratings, which will assist store owners in their decision making process of which brand to sell.</a:t>
            </a:r>
            <a:endParaRPr sz="1900">
              <a:solidFill>
                <a:srgbClr val="2B2B2B"/>
              </a:solidFill>
              <a:latin typeface="Roboto"/>
              <a:ea typeface="Roboto"/>
              <a:cs typeface="Roboto"/>
              <a:sym typeface="Roboto"/>
            </a:endParaRPr>
          </a:p>
          <a:p>
            <a:pPr indent="0" lvl="0" marL="0" rtl="0" algn="l">
              <a:lnSpc>
                <a:spcPct val="100000"/>
              </a:lnSpc>
              <a:spcBef>
                <a:spcPts val="1500"/>
              </a:spcBef>
              <a:spcAft>
                <a:spcPts val="0"/>
              </a:spcAft>
              <a:buNone/>
            </a:pPr>
            <a:r>
              <a:rPr b="1" i="1" lang="en" sz="1900">
                <a:solidFill>
                  <a:srgbClr val="2B2B2B"/>
                </a:solidFill>
                <a:latin typeface="Roboto"/>
                <a:ea typeface="Roboto"/>
                <a:cs typeface="Roboto"/>
                <a:sym typeface="Roboto"/>
              </a:rPr>
              <a:t>Objectives</a:t>
            </a:r>
            <a:endParaRPr b="1" i="1" sz="1900">
              <a:solidFill>
                <a:srgbClr val="2B2B2B"/>
              </a:solidFill>
              <a:latin typeface="Roboto"/>
              <a:ea typeface="Roboto"/>
              <a:cs typeface="Roboto"/>
              <a:sym typeface="Roboto"/>
            </a:endParaRPr>
          </a:p>
          <a:p>
            <a:pPr indent="0" lvl="0" marL="0" rtl="0" algn="l">
              <a:lnSpc>
                <a:spcPct val="100000"/>
              </a:lnSpc>
              <a:spcBef>
                <a:spcPts val="1500"/>
              </a:spcBef>
              <a:spcAft>
                <a:spcPts val="1100"/>
              </a:spcAft>
              <a:buNone/>
            </a:pPr>
            <a:r>
              <a:rPr lang="en" sz="1900">
                <a:solidFill>
                  <a:srgbClr val="2B2B2B"/>
                </a:solidFill>
                <a:latin typeface="Roboto"/>
                <a:ea typeface="Roboto"/>
                <a:cs typeface="Roboto"/>
                <a:sym typeface="Roboto"/>
              </a:rPr>
              <a:t>By analyzing the Amazon consumer reviews between 2017 - 2021, our machine learning tool will predict whether a non-rated review will be positive or negative.</a:t>
            </a:r>
            <a:endParaRPr b="1" i="1" sz="1900">
              <a:solidFill>
                <a:srgbClr val="2B2B2B"/>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525" name="Google Shape;525;p4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77500" lnSpcReduction="20000"/>
          </a:bodyPr>
          <a:lstStyle/>
          <a:p>
            <a:pPr indent="0" lvl="0" marL="0" rtl="0" algn="l">
              <a:lnSpc>
                <a:spcPct val="100000"/>
              </a:lnSpc>
              <a:spcBef>
                <a:spcPts val="1500"/>
              </a:spcBef>
              <a:spcAft>
                <a:spcPts val="0"/>
              </a:spcAft>
              <a:buClr>
                <a:schemeClr val="dk1"/>
              </a:buClr>
              <a:buSzPct val="110000"/>
              <a:buFont typeface="Arial"/>
              <a:buNone/>
            </a:pPr>
            <a:r>
              <a:rPr b="1" lang="en" sz="1000">
                <a:solidFill>
                  <a:schemeClr val="dk1"/>
                </a:solidFill>
                <a:latin typeface="Roboto"/>
                <a:ea typeface="Roboto"/>
                <a:cs typeface="Roboto"/>
                <a:sym typeface="Roboto"/>
              </a:rPr>
              <a:t>Live Presentation</a:t>
            </a:r>
            <a:endParaRPr b="1" sz="1000">
              <a:solidFill>
                <a:schemeClr val="dk1"/>
              </a:solidFill>
              <a:latin typeface="Roboto"/>
              <a:ea typeface="Roboto"/>
              <a:cs typeface="Roboto"/>
              <a:sym typeface="Roboto"/>
            </a:endParaRPr>
          </a:p>
          <a:p>
            <a:pPr indent="0" lvl="0" marL="0" marR="1435100" rtl="0" algn="l">
              <a:spcBef>
                <a:spcPts val="1900"/>
              </a:spcBef>
              <a:spcAft>
                <a:spcPts val="0"/>
              </a:spcAft>
              <a:buClr>
                <a:schemeClr val="dk1"/>
              </a:buClr>
              <a:buSzPct val="73333"/>
              <a:buFont typeface="Arial"/>
              <a:buNone/>
            </a:pPr>
            <a:r>
              <a:rPr lang="en" sz="1500">
                <a:solidFill>
                  <a:srgbClr val="2B2B2B"/>
                </a:solidFill>
                <a:latin typeface="Roboto"/>
                <a:ea typeface="Roboto"/>
                <a:cs typeface="Roboto"/>
                <a:sym typeface="Roboto"/>
              </a:rPr>
              <a:t>Requirements for the live presentation follow:</a:t>
            </a:r>
            <a:endParaRPr sz="1500">
              <a:solidFill>
                <a:srgbClr val="2B2B2B"/>
              </a:solidFill>
              <a:latin typeface="Roboto"/>
              <a:ea typeface="Roboto"/>
              <a:cs typeface="Roboto"/>
              <a:sym typeface="Roboto"/>
            </a:endParaRPr>
          </a:p>
          <a:p>
            <a:pPr indent="-302418" lvl="0" marL="457200" rtl="0" algn="l">
              <a:lnSpc>
                <a:spcPct val="150000"/>
              </a:lnSpc>
              <a:spcBef>
                <a:spcPts val="1900"/>
              </a:spcBef>
              <a:spcAft>
                <a:spcPts val="0"/>
              </a:spcAft>
              <a:buClr>
                <a:srgbClr val="2B2B2B"/>
              </a:buClr>
              <a:buSzPct val="100000"/>
              <a:buFont typeface="Roboto"/>
              <a:buChar char="●"/>
            </a:pPr>
            <a:r>
              <a:rPr lang="en" sz="1500">
                <a:solidFill>
                  <a:srgbClr val="2B2B2B"/>
                </a:solidFill>
                <a:latin typeface="Roboto"/>
                <a:ea typeface="Roboto"/>
                <a:cs typeface="Roboto"/>
                <a:sym typeface="Roboto"/>
              </a:rPr>
              <a:t>All team members present in equal proportions.</a:t>
            </a:r>
            <a:endParaRPr sz="1500">
              <a:solidFill>
                <a:srgbClr val="2B2B2B"/>
              </a:solidFill>
              <a:latin typeface="Roboto"/>
              <a:ea typeface="Roboto"/>
              <a:cs typeface="Roboto"/>
              <a:sym typeface="Roboto"/>
            </a:endParaRPr>
          </a:p>
          <a:p>
            <a:pPr indent="-302418" lvl="0" marL="457200" rtl="0" algn="l">
              <a:lnSpc>
                <a:spcPct val="150000"/>
              </a:lnSpc>
              <a:spcBef>
                <a:spcPts val="0"/>
              </a:spcBef>
              <a:spcAft>
                <a:spcPts val="0"/>
              </a:spcAft>
              <a:buClr>
                <a:srgbClr val="2B2B2B"/>
              </a:buClr>
              <a:buSzPct val="100000"/>
              <a:buFont typeface="Roboto"/>
              <a:buChar char="●"/>
            </a:pPr>
            <a:r>
              <a:rPr lang="en" sz="1500">
                <a:solidFill>
                  <a:srgbClr val="2B2B2B"/>
                </a:solidFill>
                <a:latin typeface="Roboto"/>
                <a:ea typeface="Roboto"/>
                <a:cs typeface="Roboto"/>
                <a:sym typeface="Roboto"/>
              </a:rPr>
              <a:t>The team demonstrates the dashboard's real-time interactivity.</a:t>
            </a:r>
            <a:endParaRPr sz="1500">
              <a:solidFill>
                <a:srgbClr val="2B2B2B"/>
              </a:solidFill>
              <a:latin typeface="Roboto"/>
              <a:ea typeface="Roboto"/>
              <a:cs typeface="Roboto"/>
              <a:sym typeface="Roboto"/>
            </a:endParaRPr>
          </a:p>
          <a:p>
            <a:pPr indent="-302418" lvl="0" marL="457200" rtl="0" algn="l">
              <a:lnSpc>
                <a:spcPct val="150000"/>
              </a:lnSpc>
              <a:spcBef>
                <a:spcPts val="0"/>
              </a:spcBef>
              <a:spcAft>
                <a:spcPts val="0"/>
              </a:spcAft>
              <a:buClr>
                <a:srgbClr val="2B2B2B"/>
              </a:buClr>
              <a:buSzPct val="100000"/>
              <a:buFont typeface="Roboto"/>
              <a:buChar char="●"/>
            </a:pPr>
            <a:r>
              <a:rPr lang="en" sz="1500">
                <a:solidFill>
                  <a:srgbClr val="2B2B2B"/>
                </a:solidFill>
                <a:latin typeface="Roboto"/>
                <a:ea typeface="Roboto"/>
                <a:cs typeface="Roboto"/>
                <a:sym typeface="Roboto"/>
              </a:rPr>
              <a:t>The presentation falls within any time limits provided by the instructor.</a:t>
            </a:r>
            <a:endParaRPr sz="1500">
              <a:solidFill>
                <a:srgbClr val="2B2B2B"/>
              </a:solidFill>
              <a:latin typeface="Roboto"/>
              <a:ea typeface="Roboto"/>
              <a:cs typeface="Roboto"/>
              <a:sym typeface="Roboto"/>
            </a:endParaRPr>
          </a:p>
          <a:p>
            <a:pPr indent="-302418" lvl="0" marL="457200" rtl="0" algn="l">
              <a:lnSpc>
                <a:spcPct val="150000"/>
              </a:lnSpc>
              <a:spcBef>
                <a:spcPts val="0"/>
              </a:spcBef>
              <a:spcAft>
                <a:spcPts val="0"/>
              </a:spcAft>
              <a:buClr>
                <a:srgbClr val="2B2B2B"/>
              </a:buClr>
              <a:buSzPct val="100000"/>
              <a:buFont typeface="Roboto"/>
              <a:buChar char="●"/>
            </a:pPr>
            <a:r>
              <a:rPr lang="en" sz="1500">
                <a:solidFill>
                  <a:srgbClr val="2B2B2B"/>
                </a:solidFill>
                <a:latin typeface="Roboto"/>
                <a:ea typeface="Roboto"/>
                <a:cs typeface="Roboto"/>
                <a:sym typeface="Roboto"/>
              </a:rPr>
              <a:t>The submission includes speaker notes, flashcards, or a video of the presentation rehearsal.</a:t>
            </a:r>
            <a:endParaRPr sz="1500">
              <a:solidFill>
                <a:srgbClr val="2B2B2B"/>
              </a:solidFill>
              <a:latin typeface="Roboto"/>
              <a:ea typeface="Roboto"/>
              <a:cs typeface="Roboto"/>
              <a:sym typeface="Roboto"/>
            </a:endParaRPr>
          </a:p>
          <a:p>
            <a:pPr indent="0" lvl="0" marL="0" rtl="0" algn="l">
              <a:spcBef>
                <a:spcPts val="3800"/>
              </a:spcBef>
              <a:spcAft>
                <a:spcPts val="12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accent3"/>
            </a:gs>
          </a:gsLst>
          <a:lin ang="5400012" scaled="0"/>
        </a:gradFill>
      </p:bgPr>
    </p:bg>
    <p:spTree>
      <p:nvGrpSpPr>
        <p:cNvPr id="529" name="Shape 529"/>
        <p:cNvGrpSpPr/>
        <p:nvPr/>
      </p:nvGrpSpPr>
      <p:grpSpPr>
        <a:xfrm>
          <a:off x="0" y="0"/>
          <a:ext cx="0" cy="0"/>
          <a:chOff x="0" y="0"/>
          <a:chExt cx="0" cy="0"/>
        </a:xfrm>
      </p:grpSpPr>
      <p:sp>
        <p:nvSpPr>
          <p:cNvPr id="530" name="Google Shape;530;p4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 &amp; Sourcing</a:t>
            </a:r>
            <a:endParaRPr/>
          </a:p>
        </p:txBody>
      </p:sp>
      <p:sp>
        <p:nvSpPr>
          <p:cNvPr id="531" name="Google Shape;531;p43"/>
          <p:cNvSpPr txBox="1"/>
          <p:nvPr>
            <p:ph idx="1" type="body"/>
          </p:nvPr>
        </p:nvSpPr>
        <p:spPr>
          <a:xfrm>
            <a:off x="1303800" y="1516025"/>
            <a:ext cx="7030500" cy="33525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SzPts val="1900"/>
              <a:buFont typeface="Arial"/>
              <a:buChar char="❖"/>
            </a:pPr>
            <a:r>
              <a:rPr lang="en" sz="1900">
                <a:solidFill>
                  <a:srgbClr val="24292E"/>
                </a:solidFill>
                <a:latin typeface="Arial"/>
                <a:ea typeface="Arial"/>
                <a:cs typeface="Arial"/>
                <a:sym typeface="Arial"/>
              </a:rPr>
              <a:t>Amazon Grocery and Gourmet Food data set: (</a:t>
            </a:r>
            <a:r>
              <a:rPr lang="en" sz="1900">
                <a:solidFill>
                  <a:schemeClr val="hlink"/>
                </a:solidFill>
                <a:uFill>
                  <a:noFill/>
                </a:uFill>
                <a:latin typeface="Arial"/>
                <a:ea typeface="Arial"/>
                <a:cs typeface="Arial"/>
                <a:sym typeface="Arial"/>
                <a:hlinkClick r:id="rId3"/>
              </a:rPr>
              <a:t>http://deepyeti.ucsd.edu/jianmo/amazon/index.html</a:t>
            </a:r>
            <a:r>
              <a:rPr lang="en" sz="1900">
                <a:solidFill>
                  <a:srgbClr val="24292E"/>
                </a:solidFill>
                <a:latin typeface="Arial"/>
                <a:ea typeface="Arial"/>
                <a:cs typeface="Arial"/>
                <a:sym typeface="Arial"/>
              </a:rPr>
              <a:t>).</a:t>
            </a:r>
            <a:endParaRPr sz="1900">
              <a:solidFill>
                <a:srgbClr val="24292E"/>
              </a:solidFill>
              <a:latin typeface="Arial"/>
              <a:ea typeface="Arial"/>
              <a:cs typeface="Arial"/>
              <a:sym typeface="Arial"/>
            </a:endParaRPr>
          </a:p>
          <a:p>
            <a:pPr indent="-349250" lvl="0" marL="457200" rtl="0" algn="l">
              <a:lnSpc>
                <a:spcPct val="150000"/>
              </a:lnSpc>
              <a:spcBef>
                <a:spcPts val="0"/>
              </a:spcBef>
              <a:spcAft>
                <a:spcPts val="0"/>
              </a:spcAft>
              <a:buClr>
                <a:srgbClr val="24292E"/>
              </a:buClr>
              <a:buSzPts val="1900"/>
              <a:buFont typeface="Arial"/>
              <a:buChar char="❖"/>
            </a:pPr>
            <a:r>
              <a:rPr lang="en" sz="1900">
                <a:solidFill>
                  <a:srgbClr val="24292E"/>
                </a:solidFill>
                <a:latin typeface="Arial"/>
                <a:ea typeface="Arial"/>
                <a:cs typeface="Arial"/>
                <a:sym typeface="Arial"/>
              </a:rPr>
              <a:t>NLP was used to train a sentiment classifier.</a:t>
            </a:r>
            <a:endParaRPr sz="1900">
              <a:solidFill>
                <a:srgbClr val="24292E"/>
              </a:solidFill>
              <a:latin typeface="Arial"/>
              <a:ea typeface="Arial"/>
              <a:cs typeface="Arial"/>
              <a:sym typeface="Arial"/>
            </a:endParaRPr>
          </a:p>
          <a:p>
            <a:pPr indent="-349250" lvl="0" marL="457200" rtl="0" algn="l">
              <a:lnSpc>
                <a:spcPct val="150000"/>
              </a:lnSpc>
              <a:spcBef>
                <a:spcPts val="0"/>
              </a:spcBef>
              <a:spcAft>
                <a:spcPts val="0"/>
              </a:spcAft>
              <a:buClr>
                <a:srgbClr val="24292E"/>
              </a:buClr>
              <a:buSzPts val="1900"/>
              <a:buFont typeface="Arial"/>
              <a:buChar char="❖"/>
            </a:pPr>
            <a:r>
              <a:rPr lang="en" sz="1900">
                <a:solidFill>
                  <a:srgbClr val="24292E"/>
                </a:solidFill>
                <a:latin typeface="Arial"/>
                <a:ea typeface="Arial"/>
                <a:cs typeface="Arial"/>
                <a:sym typeface="Arial"/>
              </a:rPr>
              <a:t>Goals: </a:t>
            </a:r>
            <a:endParaRPr sz="1900">
              <a:solidFill>
                <a:srgbClr val="24292E"/>
              </a:solidFill>
              <a:latin typeface="Arial"/>
              <a:ea typeface="Arial"/>
              <a:cs typeface="Arial"/>
              <a:sym typeface="Arial"/>
            </a:endParaRPr>
          </a:p>
          <a:p>
            <a:pPr indent="-349250" lvl="1" marL="914400" rtl="0" algn="l">
              <a:lnSpc>
                <a:spcPct val="150000"/>
              </a:lnSpc>
              <a:spcBef>
                <a:spcPts val="0"/>
              </a:spcBef>
              <a:spcAft>
                <a:spcPts val="0"/>
              </a:spcAft>
              <a:buClr>
                <a:srgbClr val="24292E"/>
              </a:buClr>
              <a:buSzPts val="1900"/>
              <a:buFont typeface="Arial"/>
              <a:buChar char="➢"/>
            </a:pPr>
            <a:r>
              <a:rPr lang="en" sz="1900">
                <a:solidFill>
                  <a:srgbClr val="24292E"/>
                </a:solidFill>
                <a:latin typeface="Arial"/>
                <a:ea typeface="Arial"/>
                <a:cs typeface="Arial"/>
                <a:sym typeface="Arial"/>
              </a:rPr>
              <a:t>Predict user sentiment for artificial meat products.</a:t>
            </a:r>
            <a:endParaRPr sz="1900">
              <a:solidFill>
                <a:srgbClr val="24292E"/>
              </a:solidFill>
              <a:latin typeface="Arial"/>
              <a:ea typeface="Arial"/>
              <a:cs typeface="Arial"/>
              <a:sym typeface="Arial"/>
            </a:endParaRPr>
          </a:p>
          <a:p>
            <a:pPr indent="-349250" lvl="1" marL="914400" rtl="0" algn="l">
              <a:lnSpc>
                <a:spcPct val="150000"/>
              </a:lnSpc>
              <a:spcBef>
                <a:spcPts val="0"/>
              </a:spcBef>
              <a:spcAft>
                <a:spcPts val="0"/>
              </a:spcAft>
              <a:buClr>
                <a:srgbClr val="24292E"/>
              </a:buClr>
              <a:buSzPts val="1900"/>
              <a:buFont typeface="Arial"/>
              <a:buChar char="➢"/>
            </a:pPr>
            <a:r>
              <a:rPr lang="en" sz="1900">
                <a:solidFill>
                  <a:srgbClr val="24292E"/>
                </a:solidFill>
                <a:latin typeface="Arial"/>
                <a:ea typeface="Arial"/>
                <a:cs typeface="Arial"/>
                <a:sym typeface="Arial"/>
              </a:rPr>
              <a:t>Assist store owners’ with their analysis.</a:t>
            </a:r>
            <a:endParaRPr sz="1900">
              <a:solidFill>
                <a:srgbClr val="24292E"/>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Sentiment specific keywords</a:t>
            </a:r>
            <a:endParaRPr/>
          </a:p>
        </p:txBody>
      </p:sp>
      <p:graphicFrame>
        <p:nvGraphicFramePr>
          <p:cNvPr id="537" name="Google Shape;537;p44"/>
          <p:cNvGraphicFramePr/>
          <p:nvPr/>
        </p:nvGraphicFramePr>
        <p:xfrm>
          <a:off x="1004450" y="1321375"/>
          <a:ext cx="3000000" cy="3000000"/>
        </p:xfrm>
        <a:graphic>
          <a:graphicData uri="http://schemas.openxmlformats.org/drawingml/2006/table">
            <a:tbl>
              <a:tblPr>
                <a:noFill/>
                <a:tableStyleId>{E1C64FFA-5415-48F5-8818-4FBF7FA71CA3}</a:tableStyleId>
              </a:tblPr>
              <a:tblGrid>
                <a:gridCol w="1252700"/>
                <a:gridCol w="3071075"/>
                <a:gridCol w="2915225"/>
              </a:tblGrid>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30200" lvl="0" marL="457200" rtl="0" algn="ctr">
                        <a:spcBef>
                          <a:spcPts val="0"/>
                        </a:spcBef>
                        <a:spcAft>
                          <a:spcPts val="0"/>
                        </a:spcAft>
                        <a:buClr>
                          <a:srgbClr val="4A86E8"/>
                        </a:buClr>
                        <a:buSzPts val="1600"/>
                        <a:buChar char="+"/>
                      </a:pPr>
                      <a:r>
                        <a:rPr lang="en" sz="1600">
                          <a:solidFill>
                            <a:srgbClr val="4A86E8"/>
                          </a:solidFill>
                        </a:rPr>
                        <a:t>KEYWORDS</a:t>
                      </a:r>
                      <a:endParaRPr sz="1600">
                        <a:solidFill>
                          <a:srgbClr val="4A86E8"/>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30200" lvl="0" marL="457200" rtl="0" algn="ctr">
                        <a:spcBef>
                          <a:spcPts val="0"/>
                        </a:spcBef>
                        <a:spcAft>
                          <a:spcPts val="0"/>
                        </a:spcAft>
                        <a:buClr>
                          <a:srgbClr val="FF0000"/>
                        </a:buClr>
                        <a:buSzPts val="1600"/>
                        <a:buChar char="-"/>
                      </a:pPr>
                      <a:r>
                        <a:rPr lang="en" sz="1600">
                          <a:solidFill>
                            <a:srgbClr val="FF0000"/>
                          </a:solidFill>
                        </a:rPr>
                        <a:t>KEYWORDS</a:t>
                      </a:r>
                      <a:endParaRPr sz="1600">
                        <a:solidFill>
                          <a:srgbClr val="FF0000"/>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Vegan, love, good, really, great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Product, bad, smell</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Vegan, love, good, really, great, meat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t>Bad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Vegan, love, good, really, great, texture, sausage, flavor</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Bad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sz="1300"/>
                        <a:t>Vegan, love, good, really, great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Bad, product, food</a:t>
                      </a:r>
                      <a:endParaRPr/>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sz="1300">
                          <a:latin typeface="Nunito"/>
                          <a:ea typeface="Nunito"/>
                          <a:cs typeface="Nunito"/>
                          <a:sym typeface="Nunito"/>
                        </a:rPr>
                        <a:t>Vegan, love, good, really, great, taste, meat</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2B2B2B"/>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latin typeface="Nunito"/>
                          <a:ea typeface="Nunito"/>
                          <a:cs typeface="Nunito"/>
                          <a:sym typeface="Nunito"/>
                        </a:rPr>
                        <a:t>Bad, smell, food</a:t>
                      </a:r>
                      <a:endParaRPr sz="1300"/>
                    </a:p>
                  </a:txBody>
                  <a:tcPr marT="91425" marB="91425" marR="91425" marL="91425">
                    <a:lnL cap="flat" cmpd="sng" w="9525">
                      <a:solidFill>
                        <a:srgbClr val="2B2B2B"/>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538" name="Google Shape;538;p44"/>
          <p:cNvPicPr preferRelativeResize="0"/>
          <p:nvPr/>
        </p:nvPicPr>
        <p:blipFill>
          <a:blip r:embed="rId3">
            <a:alphaModFix/>
          </a:blip>
          <a:stretch>
            <a:fillRect/>
          </a:stretch>
        </p:blipFill>
        <p:spPr>
          <a:xfrm>
            <a:off x="1004450" y="1684163"/>
            <a:ext cx="1008524" cy="555975"/>
          </a:xfrm>
          <a:prstGeom prst="rect">
            <a:avLst/>
          </a:prstGeom>
          <a:noFill/>
          <a:ln>
            <a:noFill/>
          </a:ln>
        </p:spPr>
      </p:pic>
      <p:pic>
        <p:nvPicPr>
          <p:cNvPr id="539" name="Google Shape;539;p44"/>
          <p:cNvPicPr preferRelativeResize="0"/>
          <p:nvPr/>
        </p:nvPicPr>
        <p:blipFill>
          <a:blip r:embed="rId4">
            <a:alphaModFix/>
          </a:blip>
          <a:stretch>
            <a:fillRect/>
          </a:stretch>
        </p:blipFill>
        <p:spPr>
          <a:xfrm>
            <a:off x="1004450" y="2619425"/>
            <a:ext cx="1008525" cy="387626"/>
          </a:xfrm>
          <a:prstGeom prst="rect">
            <a:avLst/>
          </a:prstGeom>
          <a:noFill/>
          <a:ln>
            <a:noFill/>
          </a:ln>
        </p:spPr>
      </p:pic>
      <p:pic>
        <p:nvPicPr>
          <p:cNvPr id="540" name="Google Shape;540;p44"/>
          <p:cNvPicPr preferRelativeResize="0"/>
          <p:nvPr/>
        </p:nvPicPr>
        <p:blipFill>
          <a:blip r:embed="rId5">
            <a:alphaModFix/>
          </a:blip>
          <a:stretch>
            <a:fillRect/>
          </a:stretch>
        </p:blipFill>
        <p:spPr>
          <a:xfrm>
            <a:off x="1004450" y="3255825"/>
            <a:ext cx="1047900" cy="458800"/>
          </a:xfrm>
          <a:prstGeom prst="rect">
            <a:avLst/>
          </a:prstGeom>
          <a:noFill/>
          <a:ln>
            <a:noFill/>
          </a:ln>
        </p:spPr>
      </p:pic>
      <p:pic>
        <p:nvPicPr>
          <p:cNvPr id="541" name="Google Shape;541;p44"/>
          <p:cNvPicPr preferRelativeResize="0"/>
          <p:nvPr/>
        </p:nvPicPr>
        <p:blipFill>
          <a:blip r:embed="rId6">
            <a:alphaModFix/>
          </a:blip>
          <a:stretch>
            <a:fillRect/>
          </a:stretch>
        </p:blipFill>
        <p:spPr>
          <a:xfrm>
            <a:off x="1004459" y="3910400"/>
            <a:ext cx="1113706" cy="458800"/>
          </a:xfrm>
          <a:prstGeom prst="rect">
            <a:avLst/>
          </a:prstGeom>
          <a:noFill/>
          <a:ln>
            <a:noFill/>
          </a:ln>
        </p:spPr>
      </p:pic>
      <p:pic>
        <p:nvPicPr>
          <p:cNvPr id="542" name="Google Shape;542;p44"/>
          <p:cNvPicPr preferRelativeResize="0"/>
          <p:nvPr/>
        </p:nvPicPr>
        <p:blipFill>
          <a:blip r:embed="rId7">
            <a:alphaModFix/>
          </a:blip>
          <a:stretch>
            <a:fillRect/>
          </a:stretch>
        </p:blipFill>
        <p:spPr>
          <a:xfrm>
            <a:off x="1089375" y="4564125"/>
            <a:ext cx="878050" cy="458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45"/>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Keyword frequency by brand in </a:t>
            </a:r>
            <a:r>
              <a:rPr lang="en">
                <a:solidFill>
                  <a:srgbClr val="FF0000"/>
                </a:solidFill>
              </a:rPr>
              <a:t>negative</a:t>
            </a:r>
            <a:r>
              <a:rPr lang="en"/>
              <a:t> reviews</a:t>
            </a:r>
            <a:endParaRPr/>
          </a:p>
        </p:txBody>
      </p:sp>
      <p:grpSp>
        <p:nvGrpSpPr>
          <p:cNvPr id="548" name="Google Shape;548;p45"/>
          <p:cNvGrpSpPr/>
          <p:nvPr/>
        </p:nvGrpSpPr>
        <p:grpSpPr>
          <a:xfrm>
            <a:off x="210150" y="1711175"/>
            <a:ext cx="8478526" cy="1621900"/>
            <a:chOff x="210150" y="1711175"/>
            <a:chExt cx="8478526" cy="1621900"/>
          </a:xfrm>
        </p:grpSpPr>
        <p:grpSp>
          <p:nvGrpSpPr>
            <p:cNvPr id="549" name="Google Shape;549;p45"/>
            <p:cNvGrpSpPr/>
            <p:nvPr/>
          </p:nvGrpSpPr>
          <p:grpSpPr>
            <a:xfrm>
              <a:off x="210150" y="1876500"/>
              <a:ext cx="641675" cy="1417825"/>
              <a:chOff x="210150" y="1876500"/>
              <a:chExt cx="641675" cy="1417825"/>
            </a:xfrm>
          </p:grpSpPr>
          <p:pic>
            <p:nvPicPr>
              <p:cNvPr id="550" name="Google Shape;550;p45"/>
              <p:cNvPicPr preferRelativeResize="0"/>
              <p:nvPr/>
            </p:nvPicPr>
            <p:blipFill>
              <a:blip r:embed="rId3">
                <a:alphaModFix/>
              </a:blip>
              <a:stretch>
                <a:fillRect/>
              </a:stretch>
            </p:blipFill>
            <p:spPr>
              <a:xfrm>
                <a:off x="210150" y="1876500"/>
                <a:ext cx="590025" cy="325250"/>
              </a:xfrm>
              <a:prstGeom prst="rect">
                <a:avLst/>
              </a:prstGeom>
              <a:noFill/>
              <a:ln>
                <a:noFill/>
              </a:ln>
            </p:spPr>
          </p:pic>
          <p:pic>
            <p:nvPicPr>
              <p:cNvPr id="551" name="Google Shape;551;p45"/>
              <p:cNvPicPr preferRelativeResize="0"/>
              <p:nvPr/>
            </p:nvPicPr>
            <p:blipFill>
              <a:blip r:embed="rId4">
                <a:alphaModFix/>
              </a:blip>
              <a:stretch>
                <a:fillRect/>
              </a:stretch>
            </p:blipFill>
            <p:spPr>
              <a:xfrm>
                <a:off x="210150" y="2248925"/>
                <a:ext cx="590025" cy="226773"/>
              </a:xfrm>
              <a:prstGeom prst="rect">
                <a:avLst/>
              </a:prstGeom>
              <a:noFill/>
              <a:ln>
                <a:noFill/>
              </a:ln>
            </p:spPr>
          </p:pic>
          <p:pic>
            <p:nvPicPr>
              <p:cNvPr id="552" name="Google Shape;552;p45"/>
              <p:cNvPicPr preferRelativeResize="0"/>
              <p:nvPr/>
            </p:nvPicPr>
            <p:blipFill>
              <a:blip r:embed="rId5">
                <a:alphaModFix/>
              </a:blip>
              <a:stretch>
                <a:fillRect/>
              </a:stretch>
            </p:blipFill>
            <p:spPr>
              <a:xfrm>
                <a:off x="210150" y="2466525"/>
                <a:ext cx="641675" cy="280942"/>
              </a:xfrm>
              <a:prstGeom prst="rect">
                <a:avLst/>
              </a:prstGeom>
              <a:noFill/>
              <a:ln>
                <a:noFill/>
              </a:ln>
            </p:spPr>
          </p:pic>
          <p:pic>
            <p:nvPicPr>
              <p:cNvPr id="553" name="Google Shape;553;p45"/>
              <p:cNvPicPr preferRelativeResize="0"/>
              <p:nvPr/>
            </p:nvPicPr>
            <p:blipFill>
              <a:blip r:embed="rId6">
                <a:alphaModFix/>
              </a:blip>
              <a:stretch>
                <a:fillRect/>
              </a:stretch>
            </p:blipFill>
            <p:spPr>
              <a:xfrm>
                <a:off x="210150" y="2794650"/>
                <a:ext cx="505926" cy="208425"/>
              </a:xfrm>
              <a:prstGeom prst="rect">
                <a:avLst/>
              </a:prstGeom>
              <a:noFill/>
              <a:ln>
                <a:noFill/>
              </a:ln>
            </p:spPr>
          </p:pic>
          <p:pic>
            <p:nvPicPr>
              <p:cNvPr id="554" name="Google Shape;554;p45"/>
              <p:cNvPicPr preferRelativeResize="0"/>
              <p:nvPr/>
            </p:nvPicPr>
            <p:blipFill>
              <a:blip r:embed="rId7">
                <a:alphaModFix/>
              </a:blip>
              <a:stretch>
                <a:fillRect/>
              </a:stretch>
            </p:blipFill>
            <p:spPr>
              <a:xfrm>
                <a:off x="210150" y="3029975"/>
                <a:ext cx="505912" cy="264350"/>
              </a:xfrm>
              <a:prstGeom prst="rect">
                <a:avLst/>
              </a:prstGeom>
              <a:noFill/>
              <a:ln>
                <a:noFill/>
              </a:ln>
            </p:spPr>
          </p:pic>
        </p:grpSp>
        <p:pic>
          <p:nvPicPr>
            <p:cNvPr id="555" name="Google Shape;555;p45"/>
            <p:cNvPicPr preferRelativeResize="0"/>
            <p:nvPr/>
          </p:nvPicPr>
          <p:blipFill>
            <a:blip r:embed="rId8">
              <a:alphaModFix/>
            </a:blip>
            <a:stretch>
              <a:fillRect/>
            </a:stretch>
          </p:blipFill>
          <p:spPr>
            <a:xfrm>
              <a:off x="912200" y="1711175"/>
              <a:ext cx="7776476" cy="1621900"/>
            </a:xfrm>
            <a:prstGeom prst="rect">
              <a:avLst/>
            </a:prstGeom>
            <a:noFill/>
            <a:ln>
              <a:noFill/>
            </a:ln>
          </p:spPr>
        </p:pic>
        <p:sp>
          <p:nvSpPr>
            <p:cNvPr id="556" name="Google Shape;556;p45"/>
            <p:cNvSpPr/>
            <p:nvPr/>
          </p:nvSpPr>
          <p:spPr>
            <a:xfrm>
              <a:off x="19744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5"/>
            <p:cNvSpPr/>
            <p:nvPr/>
          </p:nvSpPr>
          <p:spPr>
            <a:xfrm>
              <a:off x="26602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p:nvPr/>
          </p:nvSpPr>
          <p:spPr>
            <a:xfrm>
              <a:off x="3301925" y="24390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5"/>
            <p:cNvSpPr/>
            <p:nvPr/>
          </p:nvSpPr>
          <p:spPr>
            <a:xfrm>
              <a:off x="39556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5"/>
            <p:cNvSpPr/>
            <p:nvPr/>
          </p:nvSpPr>
          <p:spPr>
            <a:xfrm>
              <a:off x="4641425" y="27438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5"/>
            <p:cNvSpPr/>
            <p:nvPr/>
          </p:nvSpPr>
          <p:spPr>
            <a:xfrm>
              <a:off x="5327225" y="27438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5"/>
            <p:cNvSpPr/>
            <p:nvPr/>
          </p:nvSpPr>
          <p:spPr>
            <a:xfrm>
              <a:off x="5936825" y="1905625"/>
              <a:ext cx="6858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5"/>
            <p:cNvSpPr/>
            <p:nvPr/>
          </p:nvSpPr>
          <p:spPr>
            <a:xfrm>
              <a:off x="7308425" y="24390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5"/>
            <p:cNvSpPr/>
            <p:nvPr/>
          </p:nvSpPr>
          <p:spPr>
            <a:xfrm>
              <a:off x="7994225" y="1905625"/>
              <a:ext cx="641700" cy="2511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6"/>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570" name="Google Shape;570;p46"/>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571" name="Google Shape;571;p46"/>
          <p:cNvPicPr preferRelativeResize="0"/>
          <p:nvPr/>
        </p:nvPicPr>
        <p:blipFill>
          <a:blip r:embed="rId4">
            <a:alphaModFix/>
          </a:blip>
          <a:stretch>
            <a:fillRect/>
          </a:stretch>
        </p:blipFill>
        <p:spPr>
          <a:xfrm>
            <a:off x="5105750" y="53441"/>
            <a:ext cx="2678300" cy="1029400"/>
          </a:xfrm>
          <a:prstGeom prst="rect">
            <a:avLst/>
          </a:prstGeom>
          <a:noFill/>
          <a:ln>
            <a:noFill/>
          </a:ln>
        </p:spPr>
      </p:pic>
      <p:grpSp>
        <p:nvGrpSpPr>
          <p:cNvPr id="572" name="Google Shape;572;p46"/>
          <p:cNvGrpSpPr/>
          <p:nvPr/>
        </p:nvGrpSpPr>
        <p:grpSpPr>
          <a:xfrm>
            <a:off x="381000" y="1437463"/>
            <a:ext cx="3627785" cy="3248838"/>
            <a:chOff x="152400" y="1742263"/>
            <a:chExt cx="3627785" cy="3248838"/>
          </a:xfrm>
        </p:grpSpPr>
        <p:pic>
          <p:nvPicPr>
            <p:cNvPr id="573" name="Google Shape;573;p46"/>
            <p:cNvPicPr preferRelativeResize="0"/>
            <p:nvPr/>
          </p:nvPicPr>
          <p:blipFill>
            <a:blip r:embed="rId5">
              <a:alphaModFix/>
            </a:blip>
            <a:stretch>
              <a:fillRect/>
            </a:stretch>
          </p:blipFill>
          <p:spPr>
            <a:xfrm>
              <a:off x="152400" y="1742263"/>
              <a:ext cx="3627785" cy="3248838"/>
            </a:xfrm>
            <a:prstGeom prst="rect">
              <a:avLst/>
            </a:prstGeom>
            <a:noFill/>
            <a:ln>
              <a:noFill/>
            </a:ln>
          </p:spPr>
        </p:pic>
        <p:sp>
          <p:nvSpPr>
            <p:cNvPr id="574" name="Google Shape;574;p46"/>
            <p:cNvSpPr/>
            <p:nvPr/>
          </p:nvSpPr>
          <p:spPr>
            <a:xfrm>
              <a:off x="742725" y="23524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3104300" y="21928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2228000" y="30704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1495050" y="40154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6"/>
            <p:cNvSpPr/>
            <p:nvPr/>
          </p:nvSpPr>
          <p:spPr>
            <a:xfrm>
              <a:off x="399525" y="31981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a:off x="602025" y="38564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46"/>
          <p:cNvGrpSpPr/>
          <p:nvPr/>
        </p:nvGrpSpPr>
        <p:grpSpPr>
          <a:xfrm>
            <a:off x="5006325" y="1507300"/>
            <a:ext cx="3347299" cy="3013349"/>
            <a:chOff x="5006325" y="1507300"/>
            <a:chExt cx="3347299" cy="3013349"/>
          </a:xfrm>
        </p:grpSpPr>
        <p:pic>
          <p:nvPicPr>
            <p:cNvPr id="581" name="Google Shape;581;p46"/>
            <p:cNvPicPr preferRelativeResize="0"/>
            <p:nvPr/>
          </p:nvPicPr>
          <p:blipFill>
            <a:blip r:embed="rId6">
              <a:alphaModFix/>
            </a:blip>
            <a:stretch>
              <a:fillRect/>
            </a:stretch>
          </p:blipFill>
          <p:spPr>
            <a:xfrm>
              <a:off x="5006325" y="1507300"/>
              <a:ext cx="3347299" cy="3013349"/>
            </a:xfrm>
            <a:prstGeom prst="rect">
              <a:avLst/>
            </a:prstGeom>
            <a:noFill/>
            <a:ln>
              <a:noFill/>
            </a:ln>
          </p:spPr>
        </p:pic>
        <p:sp>
          <p:nvSpPr>
            <p:cNvPr id="582" name="Google Shape;582;p46"/>
            <p:cNvSpPr/>
            <p:nvPr/>
          </p:nvSpPr>
          <p:spPr>
            <a:xfrm>
              <a:off x="6712350" y="178287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6"/>
          <p:cNvGrpSpPr/>
          <p:nvPr/>
        </p:nvGrpSpPr>
        <p:grpSpPr>
          <a:xfrm>
            <a:off x="399475" y="4667100"/>
            <a:ext cx="3722400" cy="384900"/>
            <a:chOff x="780475" y="4743300"/>
            <a:chExt cx="3722400" cy="384900"/>
          </a:xfrm>
        </p:grpSpPr>
        <p:sp>
          <p:nvSpPr>
            <p:cNvPr id="584" name="Google Shape;584;p46"/>
            <p:cNvSpPr txBox="1"/>
            <p:nvPr/>
          </p:nvSpPr>
          <p:spPr>
            <a:xfrm>
              <a:off x="780475" y="4743300"/>
              <a:ext cx="3722400" cy="3849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Vegan, love, good, really, great, meat</a:t>
              </a:r>
              <a:endParaRPr sz="1300">
                <a:latin typeface="Nunito"/>
                <a:ea typeface="Nunito"/>
                <a:cs typeface="Nunito"/>
                <a:sym typeface="Nunito"/>
              </a:endParaRPr>
            </a:p>
          </p:txBody>
        </p:sp>
        <p:sp>
          <p:nvSpPr>
            <p:cNvPr id="585" name="Google Shape;585;p46"/>
            <p:cNvSpPr/>
            <p:nvPr/>
          </p:nvSpPr>
          <p:spPr>
            <a:xfrm>
              <a:off x="863250" y="4833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586" name="Google Shape;586;p46"/>
          <p:cNvGrpSpPr/>
          <p:nvPr/>
        </p:nvGrpSpPr>
        <p:grpSpPr>
          <a:xfrm>
            <a:off x="6625725" y="4667100"/>
            <a:ext cx="715500" cy="384900"/>
            <a:chOff x="5025525" y="4667100"/>
            <a:chExt cx="715500" cy="384900"/>
          </a:xfrm>
        </p:grpSpPr>
        <p:sp>
          <p:nvSpPr>
            <p:cNvPr id="587" name="Google Shape;587;p46"/>
            <p:cNvSpPr txBox="1"/>
            <p:nvPr/>
          </p:nvSpPr>
          <p:spPr>
            <a:xfrm>
              <a:off x="5025525" y="4667100"/>
              <a:ext cx="715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588" name="Google Shape;588;p46"/>
            <p:cNvSpPr/>
            <p:nvPr/>
          </p:nvSpPr>
          <p:spPr>
            <a:xfrm>
              <a:off x="5106425" y="47652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grpSp>
        <p:nvGrpSpPr>
          <p:cNvPr id="593" name="Google Shape;593;p47"/>
          <p:cNvGrpSpPr/>
          <p:nvPr/>
        </p:nvGrpSpPr>
        <p:grpSpPr>
          <a:xfrm>
            <a:off x="640917" y="1322517"/>
            <a:ext cx="3208962" cy="3173789"/>
            <a:chOff x="152400" y="1742263"/>
            <a:chExt cx="3271781" cy="3248837"/>
          </a:xfrm>
        </p:grpSpPr>
        <p:pic>
          <p:nvPicPr>
            <p:cNvPr id="594" name="Google Shape;594;p47"/>
            <p:cNvPicPr preferRelativeResize="0"/>
            <p:nvPr/>
          </p:nvPicPr>
          <p:blipFill>
            <a:blip r:embed="rId3">
              <a:alphaModFix/>
            </a:blip>
            <a:stretch>
              <a:fillRect/>
            </a:stretch>
          </p:blipFill>
          <p:spPr>
            <a:xfrm>
              <a:off x="152400" y="1742263"/>
              <a:ext cx="3271781" cy="3248837"/>
            </a:xfrm>
            <a:prstGeom prst="rect">
              <a:avLst/>
            </a:prstGeom>
            <a:noFill/>
            <a:ln>
              <a:noFill/>
            </a:ln>
          </p:spPr>
        </p:pic>
        <p:sp>
          <p:nvSpPr>
            <p:cNvPr id="595" name="Google Shape;595;p47"/>
            <p:cNvSpPr/>
            <p:nvPr/>
          </p:nvSpPr>
          <p:spPr>
            <a:xfrm>
              <a:off x="491025" y="29510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a:off x="1781750" y="22013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7"/>
            <p:cNvSpPr/>
            <p:nvPr/>
          </p:nvSpPr>
          <p:spPr>
            <a:xfrm>
              <a:off x="2187100" y="28091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p:nvPr/>
          </p:nvSpPr>
          <p:spPr>
            <a:xfrm>
              <a:off x="2853850" y="29510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7"/>
            <p:cNvSpPr/>
            <p:nvPr/>
          </p:nvSpPr>
          <p:spPr>
            <a:xfrm>
              <a:off x="1781750" y="3493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a:off x="2564525" y="35445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998975" y="36089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7"/>
            <p:cNvSpPr/>
            <p:nvPr/>
          </p:nvSpPr>
          <p:spPr>
            <a:xfrm>
              <a:off x="1339063" y="28091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47"/>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04" name="Google Shape;604;p47"/>
          <p:cNvPicPr preferRelativeResize="0"/>
          <p:nvPr/>
        </p:nvPicPr>
        <p:blipFill>
          <a:blip r:embed="rId4">
            <a:alphaModFix/>
          </a:blip>
          <a:stretch>
            <a:fillRect/>
          </a:stretch>
        </p:blipFill>
        <p:spPr>
          <a:xfrm>
            <a:off x="7861350" y="76199"/>
            <a:ext cx="1211601" cy="983875"/>
          </a:xfrm>
          <a:prstGeom prst="rect">
            <a:avLst/>
          </a:prstGeom>
          <a:noFill/>
          <a:ln>
            <a:noFill/>
          </a:ln>
        </p:spPr>
      </p:pic>
      <p:pic>
        <p:nvPicPr>
          <p:cNvPr id="605" name="Google Shape;605;p47"/>
          <p:cNvPicPr preferRelativeResize="0"/>
          <p:nvPr/>
        </p:nvPicPr>
        <p:blipFill>
          <a:blip r:embed="rId5">
            <a:alphaModFix/>
          </a:blip>
          <a:stretch>
            <a:fillRect/>
          </a:stretch>
        </p:blipFill>
        <p:spPr>
          <a:xfrm>
            <a:off x="5292025" y="0"/>
            <a:ext cx="2304225" cy="1008880"/>
          </a:xfrm>
          <a:prstGeom prst="rect">
            <a:avLst/>
          </a:prstGeom>
          <a:noFill/>
          <a:ln>
            <a:noFill/>
          </a:ln>
        </p:spPr>
      </p:pic>
      <p:grpSp>
        <p:nvGrpSpPr>
          <p:cNvPr id="606" name="Google Shape;606;p47"/>
          <p:cNvGrpSpPr/>
          <p:nvPr/>
        </p:nvGrpSpPr>
        <p:grpSpPr>
          <a:xfrm>
            <a:off x="5647406" y="1322563"/>
            <a:ext cx="2126172" cy="3173851"/>
            <a:chOff x="5647406" y="1779763"/>
            <a:chExt cx="2126172" cy="3173851"/>
          </a:xfrm>
        </p:grpSpPr>
        <p:pic>
          <p:nvPicPr>
            <p:cNvPr id="607" name="Google Shape;607;p47"/>
            <p:cNvPicPr preferRelativeResize="0"/>
            <p:nvPr/>
          </p:nvPicPr>
          <p:blipFill>
            <a:blip r:embed="rId6">
              <a:alphaModFix/>
            </a:blip>
            <a:stretch>
              <a:fillRect/>
            </a:stretch>
          </p:blipFill>
          <p:spPr>
            <a:xfrm>
              <a:off x="5647406" y="1779763"/>
              <a:ext cx="2126172" cy="3173851"/>
            </a:xfrm>
            <a:prstGeom prst="rect">
              <a:avLst/>
            </a:prstGeom>
            <a:noFill/>
            <a:ln>
              <a:noFill/>
            </a:ln>
          </p:spPr>
        </p:pic>
        <p:sp>
          <p:nvSpPr>
            <p:cNvPr id="608" name="Google Shape;608;p47"/>
            <p:cNvSpPr/>
            <p:nvPr/>
          </p:nvSpPr>
          <p:spPr>
            <a:xfrm>
              <a:off x="6342888" y="33896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7"/>
            <p:cNvSpPr/>
            <p:nvPr/>
          </p:nvSpPr>
          <p:spPr>
            <a:xfrm>
              <a:off x="7093963" y="31703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7"/>
            <p:cNvSpPr/>
            <p:nvPr/>
          </p:nvSpPr>
          <p:spPr>
            <a:xfrm>
              <a:off x="6342888" y="40057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47"/>
          <p:cNvGrpSpPr/>
          <p:nvPr/>
        </p:nvGrpSpPr>
        <p:grpSpPr>
          <a:xfrm>
            <a:off x="247075" y="4573200"/>
            <a:ext cx="4545000" cy="400200"/>
            <a:chOff x="247075" y="4573200"/>
            <a:chExt cx="4545000" cy="400200"/>
          </a:xfrm>
        </p:grpSpPr>
        <p:sp>
          <p:nvSpPr>
            <p:cNvPr id="612" name="Google Shape;612;p47"/>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good, really, great, texture, sausage, flavor</a:t>
              </a:r>
              <a:endParaRPr sz="1300">
                <a:latin typeface="Nunito"/>
                <a:ea typeface="Nunito"/>
                <a:cs typeface="Nunito"/>
                <a:sym typeface="Nunito"/>
              </a:endParaRPr>
            </a:p>
          </p:txBody>
        </p:sp>
        <p:sp>
          <p:nvSpPr>
            <p:cNvPr id="613" name="Google Shape;613;p47"/>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47"/>
          <p:cNvGrpSpPr/>
          <p:nvPr/>
        </p:nvGrpSpPr>
        <p:grpSpPr>
          <a:xfrm>
            <a:off x="6320925" y="4590900"/>
            <a:ext cx="781500" cy="384900"/>
            <a:chOff x="5254125" y="4590900"/>
            <a:chExt cx="781500" cy="384900"/>
          </a:xfrm>
        </p:grpSpPr>
        <p:sp>
          <p:nvSpPr>
            <p:cNvPr id="615" name="Google Shape;615;p47"/>
            <p:cNvSpPr txBox="1"/>
            <p:nvPr/>
          </p:nvSpPr>
          <p:spPr>
            <a:xfrm>
              <a:off x="5254125" y="4590900"/>
              <a:ext cx="781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616" name="Google Shape;616;p47"/>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8"/>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22" name="Google Shape;622;p48"/>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623" name="Google Shape;623;p48"/>
          <p:cNvPicPr preferRelativeResize="0"/>
          <p:nvPr/>
        </p:nvPicPr>
        <p:blipFill>
          <a:blip r:embed="rId4">
            <a:alphaModFix/>
          </a:blip>
          <a:stretch>
            <a:fillRect/>
          </a:stretch>
        </p:blipFill>
        <p:spPr>
          <a:xfrm>
            <a:off x="5424725" y="117250"/>
            <a:ext cx="2152524" cy="886750"/>
          </a:xfrm>
          <a:prstGeom prst="rect">
            <a:avLst/>
          </a:prstGeom>
          <a:noFill/>
          <a:ln>
            <a:noFill/>
          </a:ln>
        </p:spPr>
      </p:pic>
      <p:grpSp>
        <p:nvGrpSpPr>
          <p:cNvPr id="624" name="Google Shape;624;p48"/>
          <p:cNvGrpSpPr/>
          <p:nvPr/>
        </p:nvGrpSpPr>
        <p:grpSpPr>
          <a:xfrm>
            <a:off x="228600" y="1437474"/>
            <a:ext cx="3964025" cy="2912774"/>
            <a:chOff x="152400" y="1742274"/>
            <a:chExt cx="3964025" cy="2912774"/>
          </a:xfrm>
        </p:grpSpPr>
        <p:pic>
          <p:nvPicPr>
            <p:cNvPr id="625" name="Google Shape;625;p48"/>
            <p:cNvPicPr preferRelativeResize="0"/>
            <p:nvPr/>
          </p:nvPicPr>
          <p:blipFill>
            <a:blip r:embed="rId5">
              <a:alphaModFix/>
            </a:blip>
            <a:stretch>
              <a:fillRect/>
            </a:stretch>
          </p:blipFill>
          <p:spPr>
            <a:xfrm>
              <a:off x="152400" y="1742274"/>
              <a:ext cx="3964025" cy="2912774"/>
            </a:xfrm>
            <a:prstGeom prst="rect">
              <a:avLst/>
            </a:prstGeom>
            <a:noFill/>
            <a:ln>
              <a:noFill/>
            </a:ln>
          </p:spPr>
        </p:pic>
        <p:sp>
          <p:nvSpPr>
            <p:cNvPr id="626" name="Google Shape;626;p48"/>
            <p:cNvSpPr/>
            <p:nvPr/>
          </p:nvSpPr>
          <p:spPr>
            <a:xfrm>
              <a:off x="1857950" y="212517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8"/>
            <p:cNvSpPr/>
            <p:nvPr/>
          </p:nvSpPr>
          <p:spPr>
            <a:xfrm>
              <a:off x="3080900" y="38125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8"/>
            <p:cNvSpPr/>
            <p:nvPr/>
          </p:nvSpPr>
          <p:spPr>
            <a:xfrm>
              <a:off x="1054300" y="3728825"/>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8"/>
            <p:cNvSpPr/>
            <p:nvPr/>
          </p:nvSpPr>
          <p:spPr>
            <a:xfrm>
              <a:off x="1943825" y="38475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8"/>
            <p:cNvSpPr/>
            <p:nvPr/>
          </p:nvSpPr>
          <p:spPr>
            <a:xfrm>
              <a:off x="2559975" y="3089013"/>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8"/>
          <p:cNvGrpSpPr/>
          <p:nvPr/>
        </p:nvGrpSpPr>
        <p:grpSpPr>
          <a:xfrm>
            <a:off x="4884075" y="1326000"/>
            <a:ext cx="3948225" cy="3173850"/>
            <a:chOff x="4884075" y="1707000"/>
            <a:chExt cx="3948225" cy="3173850"/>
          </a:xfrm>
        </p:grpSpPr>
        <p:pic>
          <p:nvPicPr>
            <p:cNvPr id="632" name="Google Shape;632;p48"/>
            <p:cNvPicPr preferRelativeResize="0"/>
            <p:nvPr/>
          </p:nvPicPr>
          <p:blipFill>
            <a:blip r:embed="rId6">
              <a:alphaModFix/>
            </a:blip>
            <a:stretch>
              <a:fillRect/>
            </a:stretch>
          </p:blipFill>
          <p:spPr>
            <a:xfrm>
              <a:off x="4884075" y="1707000"/>
              <a:ext cx="3948225" cy="3173850"/>
            </a:xfrm>
            <a:prstGeom prst="rect">
              <a:avLst/>
            </a:prstGeom>
            <a:noFill/>
            <a:ln>
              <a:noFill/>
            </a:ln>
          </p:spPr>
        </p:pic>
        <p:sp>
          <p:nvSpPr>
            <p:cNvPr id="633" name="Google Shape;633;p48"/>
            <p:cNvSpPr/>
            <p:nvPr/>
          </p:nvSpPr>
          <p:spPr>
            <a:xfrm>
              <a:off x="6683275" y="28697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8"/>
            <p:cNvSpPr/>
            <p:nvPr/>
          </p:nvSpPr>
          <p:spPr>
            <a:xfrm>
              <a:off x="5494975" y="335095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8"/>
            <p:cNvSpPr/>
            <p:nvPr/>
          </p:nvSpPr>
          <p:spPr>
            <a:xfrm>
              <a:off x="7283200" y="37288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48"/>
          <p:cNvGrpSpPr/>
          <p:nvPr/>
        </p:nvGrpSpPr>
        <p:grpSpPr>
          <a:xfrm>
            <a:off x="247075" y="4573200"/>
            <a:ext cx="4545000" cy="400200"/>
            <a:chOff x="247075" y="4573200"/>
            <a:chExt cx="4545000" cy="400200"/>
          </a:xfrm>
        </p:grpSpPr>
        <p:sp>
          <p:nvSpPr>
            <p:cNvPr id="637" name="Google Shape;637;p48"/>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a:t>
              </a:r>
              <a:r>
                <a:rPr lang="en" sz="1300">
                  <a:latin typeface="Nunito"/>
                  <a:ea typeface="Nunito"/>
                  <a:cs typeface="Nunito"/>
                  <a:sym typeface="Nunito"/>
                </a:rPr>
                <a:t>good, </a:t>
              </a:r>
              <a:r>
                <a:rPr lang="en" sz="1300">
                  <a:latin typeface="Nunito"/>
                  <a:ea typeface="Nunito"/>
                  <a:cs typeface="Nunito"/>
                  <a:sym typeface="Nunito"/>
                </a:rPr>
                <a:t>really, great</a:t>
              </a:r>
              <a:endParaRPr sz="1300">
                <a:latin typeface="Nunito"/>
                <a:ea typeface="Nunito"/>
                <a:cs typeface="Nunito"/>
                <a:sym typeface="Nunito"/>
              </a:endParaRPr>
            </a:p>
          </p:txBody>
        </p:sp>
        <p:sp>
          <p:nvSpPr>
            <p:cNvPr id="638" name="Google Shape;638;p48"/>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48"/>
          <p:cNvGrpSpPr/>
          <p:nvPr/>
        </p:nvGrpSpPr>
        <p:grpSpPr>
          <a:xfrm>
            <a:off x="5939925" y="4590900"/>
            <a:ext cx="1948800" cy="384900"/>
            <a:chOff x="5254125" y="4590900"/>
            <a:chExt cx="1948800" cy="384900"/>
          </a:xfrm>
        </p:grpSpPr>
        <p:sp>
          <p:nvSpPr>
            <p:cNvPr id="640" name="Google Shape;640;p48"/>
            <p:cNvSpPr txBox="1"/>
            <p:nvPr/>
          </p:nvSpPr>
          <p:spPr>
            <a:xfrm>
              <a:off x="5254125" y="4590900"/>
              <a:ext cx="19488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t>
              </a:r>
              <a:r>
                <a:rPr lang="en" sz="1300">
                  <a:latin typeface="Nunito"/>
                  <a:ea typeface="Nunito"/>
                  <a:cs typeface="Nunito"/>
                  <a:sym typeface="Nunito"/>
                </a:rPr>
                <a:t>ad, product, food</a:t>
              </a:r>
              <a:endParaRPr sz="1300">
                <a:latin typeface="Nunito"/>
                <a:ea typeface="Nunito"/>
                <a:cs typeface="Nunito"/>
                <a:sym typeface="Nunito"/>
              </a:endParaRPr>
            </a:p>
          </p:txBody>
        </p:sp>
        <p:sp>
          <p:nvSpPr>
            <p:cNvPr id="641" name="Google Shape;641;p48"/>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49"/>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47" name="Google Shape;647;p49"/>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648" name="Google Shape;648;p49"/>
          <p:cNvPicPr preferRelativeResize="0"/>
          <p:nvPr/>
        </p:nvPicPr>
        <p:blipFill>
          <a:blip r:embed="rId4">
            <a:alphaModFix/>
          </a:blip>
          <a:stretch>
            <a:fillRect/>
          </a:stretch>
        </p:blipFill>
        <p:spPr>
          <a:xfrm>
            <a:off x="5596830" y="76188"/>
            <a:ext cx="1882891" cy="983875"/>
          </a:xfrm>
          <a:prstGeom prst="rect">
            <a:avLst/>
          </a:prstGeom>
          <a:noFill/>
          <a:ln>
            <a:noFill/>
          </a:ln>
        </p:spPr>
      </p:pic>
      <p:grpSp>
        <p:nvGrpSpPr>
          <p:cNvPr id="649" name="Google Shape;649;p49"/>
          <p:cNvGrpSpPr/>
          <p:nvPr/>
        </p:nvGrpSpPr>
        <p:grpSpPr>
          <a:xfrm>
            <a:off x="5316950" y="1283850"/>
            <a:ext cx="2935149" cy="3173851"/>
            <a:chOff x="5316950" y="1664850"/>
            <a:chExt cx="2935149" cy="3173851"/>
          </a:xfrm>
        </p:grpSpPr>
        <p:pic>
          <p:nvPicPr>
            <p:cNvPr id="650" name="Google Shape;650;p49"/>
            <p:cNvPicPr preferRelativeResize="0"/>
            <p:nvPr/>
          </p:nvPicPr>
          <p:blipFill>
            <a:blip r:embed="rId5">
              <a:alphaModFix/>
            </a:blip>
            <a:stretch>
              <a:fillRect/>
            </a:stretch>
          </p:blipFill>
          <p:spPr>
            <a:xfrm>
              <a:off x="5316950" y="1664850"/>
              <a:ext cx="2935149" cy="3173851"/>
            </a:xfrm>
            <a:prstGeom prst="rect">
              <a:avLst/>
            </a:prstGeom>
            <a:noFill/>
            <a:ln>
              <a:noFill/>
            </a:ln>
          </p:spPr>
        </p:pic>
        <p:sp>
          <p:nvSpPr>
            <p:cNvPr id="651" name="Google Shape;651;p49"/>
            <p:cNvSpPr/>
            <p:nvPr/>
          </p:nvSpPr>
          <p:spPr>
            <a:xfrm>
              <a:off x="6683275" y="21277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9"/>
            <p:cNvSpPr/>
            <p:nvPr/>
          </p:nvSpPr>
          <p:spPr>
            <a:xfrm>
              <a:off x="6641725" y="3890625"/>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9"/>
            <p:cNvSpPr/>
            <p:nvPr/>
          </p:nvSpPr>
          <p:spPr>
            <a:xfrm>
              <a:off x="5934075" y="2930000"/>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9"/>
          <p:cNvGrpSpPr/>
          <p:nvPr/>
        </p:nvGrpSpPr>
        <p:grpSpPr>
          <a:xfrm>
            <a:off x="247075" y="4573200"/>
            <a:ext cx="4545000" cy="400200"/>
            <a:chOff x="247075" y="4573200"/>
            <a:chExt cx="4545000" cy="400200"/>
          </a:xfrm>
        </p:grpSpPr>
        <p:sp>
          <p:nvSpPr>
            <p:cNvPr id="655" name="Google Shape;655;p49"/>
            <p:cNvSpPr txBox="1"/>
            <p:nvPr/>
          </p:nvSpPr>
          <p:spPr>
            <a:xfrm>
              <a:off x="247075" y="4573200"/>
              <a:ext cx="4545000" cy="4002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Vegan, love, good, really, great, taste, meat</a:t>
              </a:r>
              <a:endParaRPr sz="1300">
                <a:latin typeface="Nunito"/>
                <a:ea typeface="Nunito"/>
                <a:cs typeface="Nunito"/>
                <a:sym typeface="Nunito"/>
              </a:endParaRPr>
            </a:p>
          </p:txBody>
        </p:sp>
        <p:sp>
          <p:nvSpPr>
            <p:cNvPr id="656" name="Google Shape;656;p49"/>
            <p:cNvSpPr/>
            <p:nvPr/>
          </p:nvSpPr>
          <p:spPr>
            <a:xfrm>
              <a:off x="329850" y="46813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9"/>
          <p:cNvGrpSpPr/>
          <p:nvPr/>
        </p:nvGrpSpPr>
        <p:grpSpPr>
          <a:xfrm>
            <a:off x="5939925" y="4590900"/>
            <a:ext cx="1948800" cy="384900"/>
            <a:chOff x="5254125" y="4590900"/>
            <a:chExt cx="1948800" cy="384900"/>
          </a:xfrm>
        </p:grpSpPr>
        <p:sp>
          <p:nvSpPr>
            <p:cNvPr id="658" name="Google Shape;658;p49"/>
            <p:cNvSpPr txBox="1"/>
            <p:nvPr/>
          </p:nvSpPr>
          <p:spPr>
            <a:xfrm>
              <a:off x="5254125" y="4590900"/>
              <a:ext cx="19488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 smell, food</a:t>
              </a:r>
              <a:endParaRPr sz="1300">
                <a:latin typeface="Nunito"/>
                <a:ea typeface="Nunito"/>
                <a:cs typeface="Nunito"/>
                <a:sym typeface="Nunito"/>
              </a:endParaRPr>
            </a:p>
          </p:txBody>
        </p:sp>
        <p:sp>
          <p:nvSpPr>
            <p:cNvPr id="659" name="Google Shape;659;p49"/>
            <p:cNvSpPr/>
            <p:nvPr/>
          </p:nvSpPr>
          <p:spPr>
            <a:xfrm>
              <a:off x="5335025" y="46890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660" name="Google Shape;660;p49"/>
          <p:cNvGrpSpPr/>
          <p:nvPr/>
        </p:nvGrpSpPr>
        <p:grpSpPr>
          <a:xfrm>
            <a:off x="304800" y="1513675"/>
            <a:ext cx="4358775" cy="2728750"/>
            <a:chOff x="152400" y="1742275"/>
            <a:chExt cx="4358775" cy="2728750"/>
          </a:xfrm>
        </p:grpSpPr>
        <p:pic>
          <p:nvPicPr>
            <p:cNvPr id="661" name="Google Shape;661;p49"/>
            <p:cNvPicPr preferRelativeResize="0"/>
            <p:nvPr/>
          </p:nvPicPr>
          <p:blipFill>
            <a:blip r:embed="rId6">
              <a:alphaModFix/>
            </a:blip>
            <a:stretch>
              <a:fillRect/>
            </a:stretch>
          </p:blipFill>
          <p:spPr>
            <a:xfrm>
              <a:off x="152400" y="1742275"/>
              <a:ext cx="4358775" cy="2728750"/>
            </a:xfrm>
            <a:prstGeom prst="rect">
              <a:avLst/>
            </a:prstGeom>
            <a:noFill/>
            <a:ln>
              <a:noFill/>
            </a:ln>
          </p:spPr>
        </p:pic>
        <p:sp>
          <p:nvSpPr>
            <p:cNvPr id="662" name="Google Shape;662;p49"/>
            <p:cNvSpPr/>
            <p:nvPr/>
          </p:nvSpPr>
          <p:spPr>
            <a:xfrm>
              <a:off x="1419475" y="19084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9"/>
            <p:cNvSpPr/>
            <p:nvPr/>
          </p:nvSpPr>
          <p:spPr>
            <a:xfrm>
              <a:off x="652800" y="25305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9"/>
            <p:cNvSpPr/>
            <p:nvPr/>
          </p:nvSpPr>
          <p:spPr>
            <a:xfrm>
              <a:off x="2533750" y="27498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9"/>
            <p:cNvSpPr/>
            <p:nvPr/>
          </p:nvSpPr>
          <p:spPr>
            <a:xfrm>
              <a:off x="3681125" y="257175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9"/>
            <p:cNvSpPr/>
            <p:nvPr/>
          </p:nvSpPr>
          <p:spPr>
            <a:xfrm>
              <a:off x="958225" y="34009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9"/>
            <p:cNvSpPr/>
            <p:nvPr/>
          </p:nvSpPr>
          <p:spPr>
            <a:xfrm>
              <a:off x="1861075" y="3620200"/>
              <a:ext cx="202500" cy="219300"/>
            </a:xfrm>
            <a:prstGeom prst="star6">
              <a:avLst>
                <a:gd fmla="val 28868" name="adj"/>
                <a:gd fmla="val 115470" name="h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50"/>
          <p:cNvSpPr txBox="1"/>
          <p:nvPr>
            <p:ph type="title"/>
          </p:nvPr>
        </p:nvSpPr>
        <p:spPr>
          <a:xfrm>
            <a:off x="311700" y="117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Fake Meat Brand Sentiment</a:t>
            </a:r>
            <a:endParaRPr/>
          </a:p>
        </p:txBody>
      </p:sp>
      <p:pic>
        <p:nvPicPr>
          <p:cNvPr id="673" name="Google Shape;673;p50"/>
          <p:cNvPicPr preferRelativeResize="0"/>
          <p:nvPr/>
        </p:nvPicPr>
        <p:blipFill>
          <a:blip r:embed="rId3">
            <a:alphaModFix/>
          </a:blip>
          <a:stretch>
            <a:fillRect/>
          </a:stretch>
        </p:blipFill>
        <p:spPr>
          <a:xfrm>
            <a:off x="7861350" y="76199"/>
            <a:ext cx="1211601" cy="983875"/>
          </a:xfrm>
          <a:prstGeom prst="rect">
            <a:avLst/>
          </a:prstGeom>
          <a:noFill/>
          <a:ln>
            <a:noFill/>
          </a:ln>
        </p:spPr>
      </p:pic>
      <p:pic>
        <p:nvPicPr>
          <p:cNvPr id="674" name="Google Shape;674;p50"/>
          <p:cNvPicPr preferRelativeResize="0"/>
          <p:nvPr/>
        </p:nvPicPr>
        <p:blipFill>
          <a:blip r:embed="rId4">
            <a:alphaModFix/>
          </a:blip>
          <a:stretch>
            <a:fillRect/>
          </a:stretch>
        </p:blipFill>
        <p:spPr>
          <a:xfrm>
            <a:off x="5698163" y="707436"/>
            <a:ext cx="1490050" cy="821428"/>
          </a:xfrm>
          <a:prstGeom prst="rect">
            <a:avLst/>
          </a:prstGeom>
          <a:noFill/>
          <a:ln>
            <a:noFill/>
          </a:ln>
        </p:spPr>
      </p:pic>
      <p:pic>
        <p:nvPicPr>
          <p:cNvPr id="675" name="Google Shape;675;p50"/>
          <p:cNvPicPr preferRelativeResize="0"/>
          <p:nvPr/>
        </p:nvPicPr>
        <p:blipFill>
          <a:blip r:embed="rId5">
            <a:alphaModFix/>
          </a:blip>
          <a:stretch>
            <a:fillRect/>
          </a:stretch>
        </p:blipFill>
        <p:spPr>
          <a:xfrm>
            <a:off x="4947675" y="1562288"/>
            <a:ext cx="3142274" cy="3063750"/>
          </a:xfrm>
          <a:prstGeom prst="rect">
            <a:avLst/>
          </a:prstGeom>
          <a:noFill/>
          <a:ln>
            <a:noFill/>
          </a:ln>
        </p:spPr>
      </p:pic>
      <p:sp>
        <p:nvSpPr>
          <p:cNvPr id="676" name="Google Shape;676;p50"/>
          <p:cNvSpPr/>
          <p:nvPr/>
        </p:nvSpPr>
        <p:spPr>
          <a:xfrm>
            <a:off x="5822150" y="1987388"/>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0"/>
          <p:cNvSpPr/>
          <p:nvPr/>
        </p:nvSpPr>
        <p:spPr>
          <a:xfrm>
            <a:off x="7451550" y="2425988"/>
            <a:ext cx="202500" cy="219300"/>
          </a:xfrm>
          <a:prstGeom prst="star6">
            <a:avLst>
              <a:gd fmla="val 28868" name="adj"/>
              <a:gd fmla="val 115470" name="hf"/>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0"/>
          <p:cNvSpPr txBox="1"/>
          <p:nvPr/>
        </p:nvSpPr>
        <p:spPr>
          <a:xfrm>
            <a:off x="4433600" y="4451400"/>
            <a:ext cx="34800" cy="8700"/>
          </a:xfrm>
          <a:prstGeom prst="rect">
            <a:avLst/>
          </a:prstGeom>
          <a:noFill/>
          <a:ln cap="flat" cmpd="sng" w="9525">
            <a:solidFill>
              <a:srgbClr val="2B2B2B"/>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grpSp>
        <p:nvGrpSpPr>
          <p:cNvPr id="679" name="Google Shape;679;p50"/>
          <p:cNvGrpSpPr/>
          <p:nvPr/>
        </p:nvGrpSpPr>
        <p:grpSpPr>
          <a:xfrm>
            <a:off x="4990875" y="4659450"/>
            <a:ext cx="3142200" cy="400200"/>
            <a:chOff x="5025525" y="4626975"/>
            <a:chExt cx="3142200" cy="400200"/>
          </a:xfrm>
        </p:grpSpPr>
        <p:sp>
          <p:nvSpPr>
            <p:cNvPr id="680" name="Google Shape;680;p50"/>
            <p:cNvSpPr txBox="1"/>
            <p:nvPr/>
          </p:nvSpPr>
          <p:spPr>
            <a:xfrm>
              <a:off x="5025525" y="4626975"/>
              <a:ext cx="3142200" cy="4002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     </a:t>
              </a:r>
              <a:r>
                <a:rPr lang="en" sz="1300">
                  <a:latin typeface="Nunito"/>
                  <a:ea typeface="Nunito"/>
                  <a:cs typeface="Nunito"/>
                  <a:sym typeface="Nunito"/>
                </a:rPr>
                <a:t>Product, bad, smell</a:t>
              </a:r>
              <a:endParaRPr sz="1300">
                <a:latin typeface="Nunito"/>
                <a:ea typeface="Nunito"/>
                <a:cs typeface="Nunito"/>
                <a:sym typeface="Nunito"/>
              </a:endParaRPr>
            </a:p>
          </p:txBody>
        </p:sp>
        <p:sp>
          <p:nvSpPr>
            <p:cNvPr id="681" name="Google Shape;681;p50"/>
            <p:cNvSpPr/>
            <p:nvPr/>
          </p:nvSpPr>
          <p:spPr>
            <a:xfrm>
              <a:off x="5106425" y="4725075"/>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2" name="Google Shape;682;p50"/>
          <p:cNvPicPr preferRelativeResize="0"/>
          <p:nvPr/>
        </p:nvPicPr>
        <p:blipFill>
          <a:blip r:embed="rId6">
            <a:alphaModFix/>
          </a:blip>
          <a:stretch>
            <a:fillRect/>
          </a:stretch>
        </p:blipFill>
        <p:spPr>
          <a:xfrm>
            <a:off x="2104598" y="823639"/>
            <a:ext cx="1490054" cy="572700"/>
          </a:xfrm>
          <a:prstGeom prst="rect">
            <a:avLst/>
          </a:prstGeom>
          <a:noFill/>
          <a:ln>
            <a:noFill/>
          </a:ln>
        </p:spPr>
      </p:pic>
      <p:pic>
        <p:nvPicPr>
          <p:cNvPr id="683" name="Google Shape;683;p50"/>
          <p:cNvPicPr preferRelativeResize="0"/>
          <p:nvPr/>
        </p:nvPicPr>
        <p:blipFill>
          <a:blip r:embed="rId7">
            <a:alphaModFix/>
          </a:blip>
          <a:stretch>
            <a:fillRect/>
          </a:stretch>
        </p:blipFill>
        <p:spPr>
          <a:xfrm>
            <a:off x="894975" y="1530050"/>
            <a:ext cx="3347299" cy="3013349"/>
          </a:xfrm>
          <a:prstGeom prst="rect">
            <a:avLst/>
          </a:prstGeom>
          <a:noFill/>
          <a:ln>
            <a:noFill/>
          </a:ln>
        </p:spPr>
      </p:pic>
      <p:grpSp>
        <p:nvGrpSpPr>
          <p:cNvPr id="684" name="Google Shape;684;p50"/>
          <p:cNvGrpSpPr/>
          <p:nvPr/>
        </p:nvGrpSpPr>
        <p:grpSpPr>
          <a:xfrm>
            <a:off x="2742975" y="4689850"/>
            <a:ext cx="715500" cy="384900"/>
            <a:chOff x="5025525" y="4667100"/>
            <a:chExt cx="715500" cy="384900"/>
          </a:xfrm>
        </p:grpSpPr>
        <p:sp>
          <p:nvSpPr>
            <p:cNvPr id="685" name="Google Shape;685;p50"/>
            <p:cNvSpPr txBox="1"/>
            <p:nvPr/>
          </p:nvSpPr>
          <p:spPr>
            <a:xfrm>
              <a:off x="5025525" y="4667100"/>
              <a:ext cx="715500" cy="3849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      </a:t>
              </a:r>
              <a:r>
                <a:rPr lang="en" sz="1300">
                  <a:latin typeface="Nunito"/>
                  <a:ea typeface="Nunito"/>
                  <a:cs typeface="Nunito"/>
                  <a:sym typeface="Nunito"/>
                </a:rPr>
                <a:t>bad</a:t>
              </a:r>
              <a:endParaRPr sz="1300">
                <a:latin typeface="Nunito"/>
                <a:ea typeface="Nunito"/>
                <a:cs typeface="Nunito"/>
                <a:sym typeface="Nunito"/>
              </a:endParaRPr>
            </a:p>
          </p:txBody>
        </p:sp>
        <p:sp>
          <p:nvSpPr>
            <p:cNvPr id="686" name="Google Shape;686;p50"/>
            <p:cNvSpPr/>
            <p:nvPr/>
          </p:nvSpPr>
          <p:spPr>
            <a:xfrm>
              <a:off x="5106425" y="4765200"/>
              <a:ext cx="202500" cy="219300"/>
            </a:xfrm>
            <a:prstGeom prst="star6">
              <a:avLst>
                <a:gd fmla="val 28868" name="adj"/>
                <a:gd fmla="val 115470" name="hf"/>
              </a:avLst>
            </a:prstGeom>
            <a:solidFill>
              <a:srgbClr val="00FFF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8" name="Shape 298"/>
        <p:cNvGrpSpPr/>
        <p:nvPr/>
      </p:nvGrpSpPr>
      <p:grpSpPr>
        <a:xfrm>
          <a:off x="0" y="0"/>
          <a:ext cx="0" cy="0"/>
          <a:chOff x="0" y="0"/>
          <a:chExt cx="0" cy="0"/>
        </a:xfrm>
      </p:grpSpPr>
      <p:sp>
        <p:nvSpPr>
          <p:cNvPr id="299" name="Google Shape;299;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Products Used</a:t>
            </a:r>
            <a:endParaRPr/>
          </a:p>
        </p:txBody>
      </p:sp>
      <p:sp>
        <p:nvSpPr>
          <p:cNvPr id="300" name="Google Shape;300;p16"/>
          <p:cNvSpPr txBox="1"/>
          <p:nvPr>
            <p:ph idx="1" type="body"/>
          </p:nvPr>
        </p:nvSpPr>
        <p:spPr>
          <a:xfrm>
            <a:off x="1076200" y="1528350"/>
            <a:ext cx="3430500" cy="461700"/>
          </a:xfrm>
          <a:prstGeom prst="rect">
            <a:avLst/>
          </a:prstGeom>
          <a:solidFill>
            <a:schemeClr val="accent2"/>
          </a:solidFill>
        </p:spPr>
        <p:txBody>
          <a:bodyPr anchorCtr="0" anchor="t" bIns="91425" lIns="91425" spcFirstLastPara="1" rIns="91425" wrap="square" tIns="91425">
            <a:spAutoFit/>
          </a:bodyPr>
          <a:lstStyle/>
          <a:p>
            <a:pPr indent="0" lvl="0" marL="0" rtl="0" algn="ctr">
              <a:spcBef>
                <a:spcPts val="0"/>
              </a:spcBef>
              <a:spcAft>
                <a:spcPts val="1200"/>
              </a:spcAft>
              <a:buNone/>
            </a:pPr>
            <a:r>
              <a:rPr b="1" lang="en" sz="1800"/>
              <a:t>Technology</a:t>
            </a:r>
            <a:endParaRPr b="1" sz="1800"/>
          </a:p>
        </p:txBody>
      </p:sp>
      <p:sp>
        <p:nvSpPr>
          <p:cNvPr id="301" name="Google Shape;301;p16"/>
          <p:cNvSpPr txBox="1"/>
          <p:nvPr>
            <p:ph idx="2" type="body"/>
          </p:nvPr>
        </p:nvSpPr>
        <p:spPr>
          <a:xfrm>
            <a:off x="4572000" y="1528350"/>
            <a:ext cx="3430500" cy="461700"/>
          </a:xfrm>
          <a:prstGeom prst="rect">
            <a:avLst/>
          </a:prstGeom>
          <a:solidFill>
            <a:schemeClr val="accent3"/>
          </a:solidFill>
        </p:spPr>
        <p:txBody>
          <a:bodyPr anchorCtr="0" anchor="t" bIns="91425" lIns="91425" spcFirstLastPara="1" rIns="91425" wrap="square" tIns="91425">
            <a:spAutoFit/>
          </a:bodyPr>
          <a:lstStyle/>
          <a:p>
            <a:pPr indent="0" lvl="0" marL="0" rtl="0" algn="ctr">
              <a:spcBef>
                <a:spcPts val="0"/>
              </a:spcBef>
              <a:spcAft>
                <a:spcPts val="1200"/>
              </a:spcAft>
              <a:buNone/>
            </a:pPr>
            <a:r>
              <a:rPr b="1" lang="en" sz="1800"/>
              <a:t>Tools</a:t>
            </a:r>
            <a:endParaRPr b="1" sz="1800"/>
          </a:p>
        </p:txBody>
      </p:sp>
      <p:sp>
        <p:nvSpPr>
          <p:cNvPr id="302" name="Google Shape;302;p16"/>
          <p:cNvSpPr txBox="1"/>
          <p:nvPr>
            <p:ph idx="1" type="body"/>
          </p:nvPr>
        </p:nvSpPr>
        <p:spPr>
          <a:xfrm>
            <a:off x="1076200" y="3472475"/>
            <a:ext cx="3430500" cy="461700"/>
          </a:xfrm>
          <a:prstGeom prst="rect">
            <a:avLst/>
          </a:prstGeom>
          <a:solidFill>
            <a:schemeClr val="accent4"/>
          </a:solidFill>
        </p:spPr>
        <p:txBody>
          <a:bodyPr anchorCtr="0" anchor="t" bIns="91425" lIns="91425" spcFirstLastPara="1" rIns="91425" wrap="square" tIns="91425">
            <a:spAutoFit/>
          </a:bodyPr>
          <a:lstStyle/>
          <a:p>
            <a:pPr indent="0" lvl="0" marL="0" rtl="0" algn="ctr">
              <a:spcBef>
                <a:spcPts val="0"/>
              </a:spcBef>
              <a:spcAft>
                <a:spcPts val="1200"/>
              </a:spcAft>
              <a:buNone/>
            </a:pPr>
            <a:r>
              <a:rPr b="1" lang="en" sz="1800"/>
              <a:t>Language</a:t>
            </a:r>
            <a:endParaRPr b="1" sz="1800"/>
          </a:p>
        </p:txBody>
      </p:sp>
      <p:sp>
        <p:nvSpPr>
          <p:cNvPr id="303" name="Google Shape;303;p16"/>
          <p:cNvSpPr txBox="1"/>
          <p:nvPr>
            <p:ph idx="1" type="body"/>
          </p:nvPr>
        </p:nvSpPr>
        <p:spPr>
          <a:xfrm>
            <a:off x="4572000" y="3472475"/>
            <a:ext cx="3430500" cy="461700"/>
          </a:xfrm>
          <a:prstGeom prst="rect">
            <a:avLst/>
          </a:prstGeom>
          <a:solidFill>
            <a:schemeClr val="accent6"/>
          </a:solidFill>
        </p:spPr>
        <p:txBody>
          <a:bodyPr anchorCtr="0" anchor="t" bIns="91425" lIns="91425" spcFirstLastPara="1" rIns="91425" wrap="square" tIns="91425">
            <a:spAutoFit/>
          </a:bodyPr>
          <a:lstStyle/>
          <a:p>
            <a:pPr indent="0" lvl="0" marL="0" rtl="0" algn="ctr">
              <a:spcBef>
                <a:spcPts val="0"/>
              </a:spcBef>
              <a:spcAft>
                <a:spcPts val="1200"/>
              </a:spcAft>
              <a:buNone/>
            </a:pPr>
            <a:r>
              <a:rPr b="1" lang="en" sz="1800"/>
              <a:t>Algorithms</a:t>
            </a:r>
            <a:endParaRPr b="1" sz="1800"/>
          </a:p>
        </p:txBody>
      </p:sp>
      <p:pic>
        <p:nvPicPr>
          <p:cNvPr id="304" name="Google Shape;304;p16"/>
          <p:cNvPicPr preferRelativeResize="0"/>
          <p:nvPr/>
        </p:nvPicPr>
        <p:blipFill>
          <a:blip r:embed="rId3">
            <a:alphaModFix/>
          </a:blip>
          <a:stretch>
            <a:fillRect/>
          </a:stretch>
        </p:blipFill>
        <p:spPr>
          <a:xfrm>
            <a:off x="1608975" y="2110050"/>
            <a:ext cx="2220090" cy="461700"/>
          </a:xfrm>
          <a:prstGeom prst="rect">
            <a:avLst/>
          </a:prstGeom>
          <a:noFill/>
          <a:ln>
            <a:noFill/>
          </a:ln>
        </p:spPr>
      </p:pic>
      <p:pic>
        <p:nvPicPr>
          <p:cNvPr id="305" name="Google Shape;305;p16"/>
          <p:cNvPicPr preferRelativeResize="0"/>
          <p:nvPr/>
        </p:nvPicPr>
        <p:blipFill>
          <a:blip r:embed="rId4">
            <a:alphaModFix/>
          </a:blip>
          <a:stretch>
            <a:fillRect/>
          </a:stretch>
        </p:blipFill>
        <p:spPr>
          <a:xfrm>
            <a:off x="4657150" y="2110050"/>
            <a:ext cx="741550" cy="741550"/>
          </a:xfrm>
          <a:prstGeom prst="rect">
            <a:avLst/>
          </a:prstGeom>
          <a:noFill/>
          <a:ln>
            <a:noFill/>
          </a:ln>
        </p:spPr>
      </p:pic>
      <p:pic>
        <p:nvPicPr>
          <p:cNvPr id="306" name="Google Shape;306;p16"/>
          <p:cNvPicPr preferRelativeResize="0"/>
          <p:nvPr/>
        </p:nvPicPr>
        <p:blipFill>
          <a:blip r:embed="rId5">
            <a:alphaModFix/>
          </a:blip>
          <a:stretch>
            <a:fillRect/>
          </a:stretch>
        </p:blipFill>
        <p:spPr>
          <a:xfrm>
            <a:off x="2216175" y="2791263"/>
            <a:ext cx="1005702" cy="461700"/>
          </a:xfrm>
          <a:prstGeom prst="rect">
            <a:avLst/>
          </a:prstGeom>
          <a:noFill/>
          <a:ln>
            <a:noFill/>
          </a:ln>
        </p:spPr>
      </p:pic>
      <p:sp>
        <p:nvSpPr>
          <p:cNvPr id="307" name="Google Shape;307;p16"/>
          <p:cNvSpPr txBox="1"/>
          <p:nvPr/>
        </p:nvSpPr>
        <p:spPr>
          <a:xfrm>
            <a:off x="4572075" y="4036425"/>
            <a:ext cx="3430500" cy="1062000"/>
          </a:xfrm>
          <a:prstGeom prst="rect">
            <a:avLst/>
          </a:prstGeom>
          <a:solidFill>
            <a:schemeClr val="lt2"/>
          </a:solid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24292E"/>
              </a:buClr>
              <a:buSzPts val="1500"/>
              <a:buChar char="❏"/>
            </a:pPr>
            <a:r>
              <a:rPr lang="en" sz="1500">
                <a:solidFill>
                  <a:srgbClr val="24292E"/>
                </a:solidFill>
                <a:highlight>
                  <a:schemeClr val="lt2"/>
                </a:highlight>
              </a:rPr>
              <a:t>Algorithm: Bag of Words Model </a:t>
            </a:r>
            <a:endParaRPr sz="1500">
              <a:solidFill>
                <a:srgbClr val="24292E"/>
              </a:solidFill>
              <a:highlight>
                <a:schemeClr val="lt2"/>
              </a:highlight>
            </a:endParaRPr>
          </a:p>
          <a:p>
            <a:pPr indent="-323850" lvl="0" marL="457200" rtl="0" algn="l">
              <a:spcBef>
                <a:spcPts val="0"/>
              </a:spcBef>
              <a:spcAft>
                <a:spcPts val="0"/>
              </a:spcAft>
              <a:buClr>
                <a:srgbClr val="24292E"/>
              </a:buClr>
              <a:buSzPts val="1500"/>
              <a:buChar char="❏"/>
            </a:pPr>
            <a:r>
              <a:rPr lang="en" sz="1500">
                <a:solidFill>
                  <a:srgbClr val="24292E"/>
                </a:solidFill>
                <a:highlight>
                  <a:schemeClr val="lt2"/>
                </a:highlight>
              </a:rPr>
              <a:t>Machine Learning: Naive Bayes Classifier</a:t>
            </a:r>
            <a:endParaRPr sz="1500">
              <a:solidFill>
                <a:srgbClr val="24292E"/>
              </a:solidFill>
              <a:highlight>
                <a:schemeClr val="lt2"/>
              </a:highlight>
            </a:endParaRPr>
          </a:p>
          <a:p>
            <a:pPr indent="0" lvl="0" marL="0" rtl="0" algn="l">
              <a:spcBef>
                <a:spcPts val="0"/>
              </a:spcBef>
              <a:spcAft>
                <a:spcPts val="0"/>
              </a:spcAft>
              <a:buNone/>
            </a:pPr>
            <a:r>
              <a:t/>
            </a:r>
            <a:endParaRPr sz="1200">
              <a:solidFill>
                <a:srgbClr val="24292E"/>
              </a:solidFill>
              <a:highlight>
                <a:srgbClr val="FFFFFF"/>
              </a:highlight>
            </a:endParaRPr>
          </a:p>
        </p:txBody>
      </p:sp>
      <p:pic>
        <p:nvPicPr>
          <p:cNvPr id="308" name="Google Shape;308;p16"/>
          <p:cNvPicPr preferRelativeResize="0"/>
          <p:nvPr/>
        </p:nvPicPr>
        <p:blipFill>
          <a:blip r:embed="rId6">
            <a:alphaModFix/>
          </a:blip>
          <a:stretch>
            <a:fillRect/>
          </a:stretch>
        </p:blipFill>
        <p:spPr>
          <a:xfrm>
            <a:off x="1783225" y="3934175"/>
            <a:ext cx="2016450" cy="570150"/>
          </a:xfrm>
          <a:prstGeom prst="rect">
            <a:avLst/>
          </a:prstGeom>
          <a:noFill/>
          <a:ln>
            <a:noFill/>
          </a:ln>
        </p:spPr>
      </p:pic>
      <p:pic>
        <p:nvPicPr>
          <p:cNvPr id="309" name="Google Shape;309;p16"/>
          <p:cNvPicPr preferRelativeResize="0"/>
          <p:nvPr/>
        </p:nvPicPr>
        <p:blipFill>
          <a:blip r:embed="rId7">
            <a:alphaModFix/>
          </a:blip>
          <a:stretch>
            <a:fillRect/>
          </a:stretch>
        </p:blipFill>
        <p:spPr>
          <a:xfrm>
            <a:off x="6226775" y="2097438"/>
            <a:ext cx="2016449" cy="672150"/>
          </a:xfrm>
          <a:prstGeom prst="rect">
            <a:avLst/>
          </a:prstGeom>
          <a:noFill/>
          <a:ln>
            <a:noFill/>
          </a:ln>
        </p:spPr>
      </p:pic>
      <p:pic>
        <p:nvPicPr>
          <p:cNvPr id="310" name="Google Shape;310;p16"/>
          <p:cNvPicPr preferRelativeResize="0"/>
          <p:nvPr/>
        </p:nvPicPr>
        <p:blipFill>
          <a:blip r:embed="rId8">
            <a:alphaModFix/>
          </a:blip>
          <a:stretch>
            <a:fillRect/>
          </a:stretch>
        </p:blipFill>
        <p:spPr>
          <a:xfrm>
            <a:off x="5216550" y="2876950"/>
            <a:ext cx="1456661" cy="570150"/>
          </a:xfrm>
          <a:prstGeom prst="rect">
            <a:avLst/>
          </a:prstGeom>
          <a:noFill/>
          <a:ln>
            <a:noFill/>
          </a:ln>
        </p:spPr>
      </p:pic>
      <p:pic>
        <p:nvPicPr>
          <p:cNvPr id="311" name="Google Shape;311;p16"/>
          <p:cNvPicPr preferRelativeResize="0"/>
          <p:nvPr/>
        </p:nvPicPr>
        <p:blipFill>
          <a:blip r:embed="rId9">
            <a:alphaModFix/>
          </a:blip>
          <a:stretch>
            <a:fillRect/>
          </a:stretch>
        </p:blipFill>
        <p:spPr>
          <a:xfrm>
            <a:off x="7056325" y="2651350"/>
            <a:ext cx="741550" cy="741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15" name="Shape 315"/>
        <p:cNvGrpSpPr/>
        <p:nvPr/>
      </p:nvGrpSpPr>
      <p:grpSpPr>
        <a:xfrm>
          <a:off x="0" y="0"/>
          <a:ext cx="0" cy="0"/>
          <a:chOff x="0" y="0"/>
          <a:chExt cx="0" cy="0"/>
        </a:xfrm>
      </p:grpSpPr>
      <p:sp>
        <p:nvSpPr>
          <p:cNvPr id="316" name="Google Shape;316;p17"/>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2"/>
                </a:solidFill>
              </a:rPr>
              <a:t>Data Exploration &amp; Analysis</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20" name="Shape 320"/>
        <p:cNvGrpSpPr/>
        <p:nvPr/>
      </p:nvGrpSpPr>
      <p:grpSpPr>
        <a:xfrm>
          <a:off x="0" y="0"/>
          <a:ext cx="0" cy="0"/>
          <a:chOff x="0" y="0"/>
          <a:chExt cx="0" cy="0"/>
        </a:xfrm>
      </p:grpSpPr>
      <p:sp>
        <p:nvSpPr>
          <p:cNvPr id="321" name="Google Shape;321;p1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solidFill>
                  <a:schemeClr val="dk2"/>
                </a:solidFill>
              </a:rPr>
              <a:t>Database </a:t>
            </a:r>
            <a:endParaRPr sz="4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Exploration</a:t>
            </a:r>
            <a:endParaRPr/>
          </a:p>
        </p:txBody>
      </p:sp>
      <p:grpSp>
        <p:nvGrpSpPr>
          <p:cNvPr id="327" name="Google Shape;327;p19"/>
          <p:cNvGrpSpPr/>
          <p:nvPr/>
        </p:nvGrpSpPr>
        <p:grpSpPr>
          <a:xfrm>
            <a:off x="4000500" y="1184900"/>
            <a:ext cx="5171870" cy="3775596"/>
            <a:chOff x="3771900" y="422900"/>
            <a:chExt cx="5171870" cy="3775596"/>
          </a:xfrm>
        </p:grpSpPr>
        <p:grpSp>
          <p:nvGrpSpPr>
            <p:cNvPr id="328" name="Google Shape;328;p19"/>
            <p:cNvGrpSpPr/>
            <p:nvPr/>
          </p:nvGrpSpPr>
          <p:grpSpPr>
            <a:xfrm>
              <a:off x="3805469" y="521970"/>
              <a:ext cx="5138302" cy="3676526"/>
              <a:chOff x="4151627" y="972288"/>
              <a:chExt cx="4625351" cy="3198927"/>
            </a:xfrm>
          </p:grpSpPr>
          <p:pic>
            <p:nvPicPr>
              <p:cNvPr id="329" name="Google Shape;329;p19"/>
              <p:cNvPicPr preferRelativeResize="0"/>
              <p:nvPr/>
            </p:nvPicPr>
            <p:blipFill>
              <a:blip r:embed="rId3">
                <a:alphaModFix/>
              </a:blip>
              <a:stretch>
                <a:fillRect/>
              </a:stretch>
            </p:blipFill>
            <p:spPr>
              <a:xfrm>
                <a:off x="4151627" y="972288"/>
                <a:ext cx="4625351" cy="3198927"/>
              </a:xfrm>
              <a:prstGeom prst="rect">
                <a:avLst/>
              </a:prstGeom>
              <a:noFill/>
              <a:ln>
                <a:noFill/>
              </a:ln>
            </p:spPr>
          </p:pic>
          <p:sp>
            <p:nvSpPr>
              <p:cNvPr id="330" name="Google Shape;330;p19"/>
              <p:cNvSpPr/>
              <p:nvPr/>
            </p:nvSpPr>
            <p:spPr>
              <a:xfrm>
                <a:off x="4151633" y="3370274"/>
                <a:ext cx="420300" cy="176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5634050" y="3413750"/>
                <a:ext cx="896400" cy="104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6672275" y="3413750"/>
                <a:ext cx="957000" cy="104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19"/>
            <p:cNvSpPr/>
            <p:nvPr/>
          </p:nvSpPr>
          <p:spPr>
            <a:xfrm>
              <a:off x="3771900" y="422900"/>
              <a:ext cx="4686300" cy="619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19"/>
          <p:cNvSpPr txBox="1"/>
          <p:nvPr>
            <p:ph idx="1" type="body"/>
          </p:nvPr>
        </p:nvSpPr>
        <p:spPr>
          <a:xfrm>
            <a:off x="1141750" y="1315200"/>
            <a:ext cx="4449300" cy="34473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160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product data</a:t>
            </a:r>
            <a:endParaRPr sz="18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Reviews </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text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review length</a:t>
            </a:r>
            <a:endParaRPr sz="14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Metadata</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brand</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product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price</a:t>
            </a:r>
            <a:r>
              <a:rPr lang="en" sz="1400">
                <a:solidFill>
                  <a:srgbClr val="2B2B2B"/>
                </a:solidFill>
                <a:latin typeface="Roboto"/>
                <a:ea typeface="Roboto"/>
                <a:cs typeface="Roboto"/>
                <a:sym typeface="Roboto"/>
              </a:rPr>
              <a:t> </a:t>
            </a:r>
            <a:endParaRPr sz="1400">
              <a:solidFill>
                <a:srgbClr val="2B2B2B"/>
              </a:solidFill>
              <a:latin typeface="Roboto"/>
              <a:ea typeface="Roboto"/>
              <a:cs typeface="Roboto"/>
              <a:sym typeface="Roboto"/>
            </a:endParaRPr>
          </a:p>
        </p:txBody>
      </p:sp>
      <p:sp>
        <p:nvSpPr>
          <p:cNvPr id="335" name="Google Shape;335;p19"/>
          <p:cNvSpPr/>
          <p:nvPr/>
        </p:nvSpPr>
        <p:spPr>
          <a:xfrm>
            <a:off x="1857375" y="3021325"/>
            <a:ext cx="1609800" cy="14859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000"/>
                                        <p:tgtEl>
                                          <p:spTgt spid="3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Exploration (cont’d)</a:t>
            </a:r>
            <a:endParaRPr/>
          </a:p>
        </p:txBody>
      </p:sp>
      <p:sp>
        <p:nvSpPr>
          <p:cNvPr id="341" name="Google Shape;341;p20"/>
          <p:cNvSpPr txBox="1"/>
          <p:nvPr>
            <p:ph idx="1" type="body"/>
          </p:nvPr>
        </p:nvSpPr>
        <p:spPr>
          <a:xfrm>
            <a:off x="1141750" y="1315200"/>
            <a:ext cx="4449300" cy="34473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1600"/>
              </a:spcBef>
              <a:spcAft>
                <a:spcPts val="0"/>
              </a:spcAft>
              <a:buClr>
                <a:srgbClr val="2B2B2B"/>
              </a:buClr>
              <a:buSzPts val="1800"/>
              <a:buFont typeface="Roboto"/>
              <a:buChar char="●"/>
            </a:pPr>
            <a:r>
              <a:rPr lang="en" sz="1800">
                <a:solidFill>
                  <a:srgbClr val="2B2B2B"/>
                </a:solidFill>
                <a:latin typeface="Roboto"/>
                <a:ea typeface="Roboto"/>
                <a:cs typeface="Roboto"/>
                <a:sym typeface="Roboto"/>
              </a:rPr>
              <a:t>Amazon product data (cont’d)</a:t>
            </a:r>
            <a:endParaRPr sz="1800">
              <a:solidFill>
                <a:srgbClr val="2B2B2B"/>
              </a:solidFill>
              <a:latin typeface="Roboto"/>
              <a:ea typeface="Roboto"/>
              <a:cs typeface="Roboto"/>
              <a:sym typeface="Roboto"/>
            </a:endParaRPr>
          </a:p>
          <a:p>
            <a:pPr indent="-330200" lvl="1" marL="914400" rtl="0" algn="l">
              <a:lnSpc>
                <a:spcPct val="150000"/>
              </a:lnSpc>
              <a:spcBef>
                <a:spcPts val="0"/>
              </a:spcBef>
              <a:spcAft>
                <a:spcPts val="0"/>
              </a:spcAft>
              <a:buClr>
                <a:srgbClr val="2B2B2B"/>
              </a:buClr>
              <a:buSzPts val="1600"/>
              <a:buFont typeface="Roboto"/>
              <a:buChar char="○"/>
            </a:pPr>
            <a:r>
              <a:rPr lang="en" sz="1600">
                <a:solidFill>
                  <a:srgbClr val="2B2B2B"/>
                </a:solidFill>
                <a:latin typeface="Roboto"/>
                <a:ea typeface="Roboto"/>
                <a:cs typeface="Roboto"/>
                <a:sym typeface="Roboto"/>
              </a:rPr>
              <a:t>scraping</a:t>
            </a:r>
            <a:r>
              <a:rPr lang="en" sz="1600">
                <a:solidFill>
                  <a:srgbClr val="2B2B2B"/>
                </a:solidFill>
                <a:latin typeface="Roboto"/>
                <a:ea typeface="Roboto"/>
                <a:cs typeface="Roboto"/>
                <a:sym typeface="Roboto"/>
              </a:rPr>
              <a:t> </a:t>
            </a:r>
            <a:endParaRPr sz="16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text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brand</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product</a:t>
            </a:r>
            <a:endParaRPr sz="1400">
              <a:solidFill>
                <a:srgbClr val="2B2B2B"/>
              </a:solidFill>
              <a:latin typeface="Roboto"/>
              <a:ea typeface="Roboto"/>
              <a:cs typeface="Roboto"/>
              <a:sym typeface="Roboto"/>
            </a:endParaRPr>
          </a:p>
          <a:p>
            <a:pPr indent="-317500" lvl="2" marL="1371600" rtl="0" algn="l">
              <a:lnSpc>
                <a:spcPct val="150000"/>
              </a:lnSpc>
              <a:spcBef>
                <a:spcPts val="0"/>
              </a:spcBef>
              <a:spcAft>
                <a:spcPts val="0"/>
              </a:spcAft>
              <a:buClr>
                <a:srgbClr val="2B2B2B"/>
              </a:buClr>
              <a:buSzPts val="1400"/>
              <a:buFont typeface="Roboto"/>
              <a:buChar char="■"/>
            </a:pPr>
            <a:r>
              <a:rPr lang="en" sz="1400">
                <a:solidFill>
                  <a:srgbClr val="2B2B2B"/>
                </a:solidFill>
                <a:latin typeface="Roboto"/>
                <a:ea typeface="Roboto"/>
                <a:cs typeface="Roboto"/>
                <a:sym typeface="Roboto"/>
              </a:rPr>
              <a:t>price </a:t>
            </a:r>
            <a:endParaRPr sz="1400">
              <a:solidFill>
                <a:srgbClr val="2B2B2B"/>
              </a:solidFill>
              <a:latin typeface="Roboto"/>
              <a:ea typeface="Roboto"/>
              <a:cs typeface="Roboto"/>
              <a:sym typeface="Roboto"/>
            </a:endParaRPr>
          </a:p>
        </p:txBody>
      </p:sp>
      <p:pic>
        <p:nvPicPr>
          <p:cNvPr id="342" name="Google Shape;342;p20"/>
          <p:cNvPicPr preferRelativeResize="0"/>
          <p:nvPr/>
        </p:nvPicPr>
        <p:blipFill>
          <a:blip r:embed="rId3">
            <a:alphaModFix/>
          </a:blip>
          <a:stretch>
            <a:fillRect/>
          </a:stretch>
        </p:blipFill>
        <p:spPr>
          <a:xfrm>
            <a:off x="5219599" y="2000250"/>
            <a:ext cx="2762249" cy="2762249"/>
          </a:xfrm>
          <a:prstGeom prst="rect">
            <a:avLst/>
          </a:prstGeom>
          <a:noFill/>
          <a:ln>
            <a:noFill/>
          </a:ln>
        </p:spPr>
      </p:pic>
      <p:sp>
        <p:nvSpPr>
          <p:cNvPr id="343" name="Google Shape;343;p20"/>
          <p:cNvSpPr/>
          <p:nvPr/>
        </p:nvSpPr>
        <p:spPr>
          <a:xfrm>
            <a:off x="5272025" y="2081175"/>
            <a:ext cx="2657400" cy="26004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a:t>
            </a:r>
            <a:endParaRPr/>
          </a:p>
        </p:txBody>
      </p:sp>
      <p:sp>
        <p:nvSpPr>
          <p:cNvPr id="349" name="Google Shape;349;p21"/>
          <p:cNvSpPr txBox="1"/>
          <p:nvPr>
            <p:ph idx="1" type="body"/>
          </p:nvPr>
        </p:nvSpPr>
        <p:spPr>
          <a:xfrm>
            <a:off x="1141750" y="1315200"/>
            <a:ext cx="6783000" cy="3447300"/>
          </a:xfrm>
          <a:prstGeom prst="rect">
            <a:avLst/>
          </a:prstGeom>
        </p:spPr>
        <p:txBody>
          <a:bodyPr anchorCtr="0" anchor="t" bIns="91425" lIns="91425" spcFirstLastPara="1" rIns="91425" wrap="square" tIns="91425">
            <a:normAutofit lnSpcReduction="10000"/>
          </a:bodyPr>
          <a:lstStyle/>
          <a:p>
            <a:pPr indent="-368300" lvl="0" marL="457200" rtl="0" algn="l">
              <a:lnSpc>
                <a:spcPct val="150000"/>
              </a:lnSpc>
              <a:spcBef>
                <a:spcPts val="1600"/>
              </a:spcBef>
              <a:spcAft>
                <a:spcPts val="0"/>
              </a:spcAft>
              <a:buClr>
                <a:srgbClr val="2B2B2B"/>
              </a:buClr>
              <a:buSzPts val="2200"/>
              <a:buFont typeface="Roboto"/>
              <a:buChar char="●"/>
            </a:pPr>
            <a:r>
              <a:rPr lang="en" sz="1800">
                <a:solidFill>
                  <a:srgbClr val="2B2B2B"/>
                </a:solidFill>
                <a:latin typeface="Roboto"/>
                <a:ea typeface="Roboto"/>
                <a:cs typeface="Roboto"/>
                <a:sym typeface="Roboto"/>
              </a:rPr>
              <a:t>Inform store owners:</a:t>
            </a:r>
            <a:endParaRPr sz="1800">
              <a:solidFill>
                <a:srgbClr val="2B2B2B"/>
              </a:solidFill>
              <a:latin typeface="Roboto"/>
              <a:ea typeface="Roboto"/>
              <a:cs typeface="Roboto"/>
              <a:sym typeface="Roboto"/>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positive or negative review?</a:t>
            </a:r>
            <a:endParaRPr sz="1600">
              <a:solidFill>
                <a:srgbClr val="000000"/>
              </a:solidFill>
              <a:latin typeface="Arial"/>
              <a:ea typeface="Arial"/>
              <a:cs typeface="Arial"/>
              <a:sym typeface="Arial"/>
            </a:endParaRPr>
          </a:p>
          <a:p>
            <a:pPr indent="-330200" lvl="1" marL="914400" rtl="0" algn="l">
              <a:lnSpc>
                <a:spcPct val="150000"/>
              </a:lnSpc>
              <a:spcBef>
                <a:spcPts val="0"/>
              </a:spcBef>
              <a:spcAft>
                <a:spcPts val="0"/>
              </a:spcAft>
              <a:buClr>
                <a:srgbClr val="000000"/>
              </a:buClr>
              <a:buSzPts val="1600"/>
              <a:buFont typeface="Arial"/>
              <a:buChar char="○"/>
            </a:pPr>
            <a:r>
              <a:rPr lang="en" sz="1600">
                <a:solidFill>
                  <a:srgbClr val="000000"/>
                </a:solidFill>
                <a:latin typeface="Arial"/>
                <a:ea typeface="Arial"/>
                <a:cs typeface="Arial"/>
                <a:sym typeface="Arial"/>
              </a:rPr>
              <a:t>Frequent words reviewers associate with a brand.</a:t>
            </a:r>
            <a:endParaRPr sz="1600">
              <a:solidFill>
                <a:srgbClr val="000000"/>
              </a:solidFill>
              <a:latin typeface="Arial"/>
              <a:ea typeface="Arial"/>
              <a:cs typeface="Arial"/>
              <a:sym typeface="Arial"/>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price change over time?</a:t>
            </a:r>
            <a:endParaRPr sz="1600">
              <a:solidFill>
                <a:srgbClr val="000000"/>
              </a:solidFill>
              <a:latin typeface="Arial"/>
              <a:ea typeface="Arial"/>
              <a:cs typeface="Arial"/>
              <a:sym typeface="Arial"/>
            </a:endParaRPr>
          </a:p>
          <a:p>
            <a:pPr indent="-342900" lvl="1" marL="914400" rtl="0" algn="l">
              <a:lnSpc>
                <a:spcPct val="150000"/>
              </a:lnSpc>
              <a:spcBef>
                <a:spcPts val="0"/>
              </a:spcBef>
              <a:spcAft>
                <a:spcPts val="0"/>
              </a:spcAft>
              <a:buClr>
                <a:srgbClr val="2B2B2B"/>
              </a:buClr>
              <a:buSzPts val="1800"/>
              <a:buFont typeface="Roboto"/>
              <a:buChar char="○"/>
            </a:pPr>
            <a:r>
              <a:rPr lang="en" sz="1600">
                <a:solidFill>
                  <a:srgbClr val="000000"/>
                </a:solidFill>
                <a:latin typeface="Arial"/>
                <a:ea typeface="Arial"/>
                <a:cs typeface="Arial"/>
                <a:sym typeface="Arial"/>
              </a:rPr>
              <a:t>rating change over time?</a:t>
            </a:r>
            <a:endParaRPr sz="1600">
              <a:solidFill>
                <a:srgbClr val="000000"/>
              </a:solidFill>
              <a:latin typeface="Arial"/>
              <a:ea typeface="Arial"/>
              <a:cs typeface="Arial"/>
              <a:sym typeface="Arial"/>
            </a:endParaRPr>
          </a:p>
          <a:p>
            <a:pPr indent="0" lvl="0" marL="457200" rtl="0" algn="l">
              <a:lnSpc>
                <a:spcPct val="100000"/>
              </a:lnSpc>
              <a:spcBef>
                <a:spcPts val="4600"/>
              </a:spcBef>
              <a:spcAft>
                <a:spcPts val="0"/>
              </a:spcAft>
              <a:buNone/>
            </a:pPr>
            <a:r>
              <a:t/>
            </a:r>
            <a:endParaRPr sz="1600">
              <a:solidFill>
                <a:srgbClr val="000000"/>
              </a:solidFill>
              <a:latin typeface="Arial"/>
              <a:ea typeface="Arial"/>
              <a:cs typeface="Arial"/>
              <a:sym typeface="Arial"/>
            </a:endParaRPr>
          </a:p>
          <a:p>
            <a:pPr indent="-317500" lvl="1" marL="914400" rtl="0" algn="l">
              <a:lnSpc>
                <a:spcPct val="150000"/>
              </a:lnSpc>
              <a:spcBef>
                <a:spcPts val="1600"/>
              </a:spcBef>
              <a:spcAft>
                <a:spcPts val="0"/>
              </a:spcAft>
              <a:buClr>
                <a:srgbClr val="2B2B2B"/>
              </a:buClr>
              <a:buSzPts val="1400"/>
              <a:buFont typeface="Roboto"/>
              <a:buChar char="○"/>
            </a:pPr>
            <a:r>
              <a:t/>
            </a:r>
            <a:endParaRPr sz="1400">
              <a:solidFill>
                <a:srgbClr val="2B2B2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